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317" r:id="rId5"/>
    <p:sldId id="319" r:id="rId6"/>
    <p:sldId id="259" r:id="rId7"/>
    <p:sldId id="316" r:id="rId8"/>
    <p:sldId id="320" r:id="rId9"/>
    <p:sldId id="318" r:id="rId10"/>
    <p:sldId id="307" r:id="rId11"/>
    <p:sldId id="308" r:id="rId12"/>
    <p:sldId id="309" r:id="rId13"/>
    <p:sldId id="314" r:id="rId14"/>
    <p:sldId id="315" r:id="rId15"/>
    <p:sldId id="298" r:id="rId16"/>
    <p:sldId id="301" r:id="rId17"/>
    <p:sldId id="299" r:id="rId18"/>
    <p:sldId id="300" r:id="rId19"/>
    <p:sldId id="321" r:id="rId20"/>
    <p:sldId id="323" r:id="rId21"/>
    <p:sldId id="325" r:id="rId22"/>
    <p:sldId id="326" r:id="rId23"/>
    <p:sldId id="261" r:id="rId24"/>
    <p:sldId id="263" r:id="rId25"/>
    <p:sldId id="30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987"/>
    <a:srgbClr val="FFFF66"/>
    <a:srgbClr val="F92D0B"/>
    <a:srgbClr val="F1A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4AF1D-FEDB-4D7C-9790-EE3ECB2CF546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C06EF10-3028-4A52-9680-B55F42E06BD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>
                  <a:lumMod val="75000"/>
                </a:schemeClr>
              </a:solidFill>
            </a:rPr>
            <a:t>СУОТ</a:t>
          </a:r>
          <a:endParaRPr lang="ru-RU" sz="1800" dirty="0">
            <a:solidFill>
              <a:schemeClr val="tx1">
                <a:lumMod val="75000"/>
              </a:schemeClr>
            </a:solidFill>
          </a:endParaRPr>
        </a:p>
      </dgm:t>
    </dgm:pt>
    <dgm:pt modelId="{65CA9FD5-C357-4390-BA02-2797206E3E0E}" type="parTrans" cxnId="{A33C643C-AB72-4007-A7D3-1FC857C149C5}">
      <dgm:prSet/>
      <dgm:spPr/>
      <dgm:t>
        <a:bodyPr/>
        <a:lstStyle/>
        <a:p>
          <a:endParaRPr lang="ru-RU"/>
        </a:p>
      </dgm:t>
    </dgm:pt>
    <dgm:pt modelId="{5423560F-F22A-4ACD-8FDF-C40C2E573B3E}" type="sibTrans" cxnId="{A33C643C-AB72-4007-A7D3-1FC857C149C5}">
      <dgm:prSet/>
      <dgm:spPr/>
      <dgm:t>
        <a:bodyPr/>
        <a:lstStyle/>
        <a:p>
          <a:endParaRPr lang="ru-RU"/>
        </a:p>
      </dgm:t>
    </dgm:pt>
    <dgm:pt modelId="{AF663FF1-4883-4FEE-84EE-0FE237FF924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ОПР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B0BA4B50-59AD-4590-8827-94950BAAA429}" type="parTrans" cxnId="{15FC5EFF-1604-4BE2-B7AD-BC42CD73772D}">
      <dgm:prSet/>
      <dgm:spPr/>
      <dgm:t>
        <a:bodyPr/>
        <a:lstStyle/>
        <a:p>
          <a:endParaRPr lang="ru-RU"/>
        </a:p>
      </dgm:t>
    </dgm:pt>
    <dgm:pt modelId="{857642FD-E4B8-4842-97AD-26BFB12EF0CF}" type="sibTrans" cxnId="{15FC5EFF-1604-4BE2-B7AD-BC42CD73772D}">
      <dgm:prSet/>
      <dgm:spPr/>
      <dgm:t>
        <a:bodyPr/>
        <a:lstStyle/>
        <a:p>
          <a:endParaRPr lang="ru-RU"/>
        </a:p>
      </dgm:t>
    </dgm:pt>
    <dgm:pt modelId="{D05F13A6-EDD9-4FE7-8BD0-92A3C62B85C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</a:schemeClr>
              </a:solidFill>
            </a:rPr>
            <a:t>Медицинские осмотры</a:t>
          </a:r>
          <a:endParaRPr lang="ru-RU" sz="1400" dirty="0">
            <a:solidFill>
              <a:schemeClr val="tx1">
                <a:lumMod val="75000"/>
              </a:schemeClr>
            </a:solidFill>
          </a:endParaRPr>
        </a:p>
      </dgm:t>
    </dgm:pt>
    <dgm:pt modelId="{30A5AC55-C0E6-4219-8F1F-F671E7DB739C}" type="parTrans" cxnId="{98E55D9E-398D-483F-B3DE-B52C4A370980}">
      <dgm:prSet/>
      <dgm:spPr/>
      <dgm:t>
        <a:bodyPr/>
        <a:lstStyle/>
        <a:p>
          <a:endParaRPr lang="ru-RU"/>
        </a:p>
      </dgm:t>
    </dgm:pt>
    <dgm:pt modelId="{D01063B7-DCEC-4A02-BF3A-534FE6019A51}" type="sibTrans" cxnId="{98E55D9E-398D-483F-B3DE-B52C4A370980}">
      <dgm:prSet/>
      <dgm:spPr/>
      <dgm:t>
        <a:bodyPr/>
        <a:lstStyle/>
        <a:p>
          <a:endParaRPr lang="ru-RU"/>
        </a:p>
      </dgm:t>
    </dgm:pt>
    <dgm:pt modelId="{CEFAB055-B783-46DD-B7A4-0A1EEDFC240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75000"/>
                </a:schemeClr>
              </a:solidFill>
            </a:rPr>
            <a:t>Обучение сотрудников</a:t>
          </a:r>
          <a:endParaRPr lang="ru-RU" sz="1600" dirty="0">
            <a:solidFill>
              <a:schemeClr val="tx1">
                <a:lumMod val="75000"/>
              </a:schemeClr>
            </a:solidFill>
          </a:endParaRPr>
        </a:p>
      </dgm:t>
    </dgm:pt>
    <dgm:pt modelId="{31C7B0FC-9978-43AD-828B-D9E470914399}" type="parTrans" cxnId="{57A138FC-0267-4128-BD5E-227B93992B18}">
      <dgm:prSet/>
      <dgm:spPr/>
      <dgm:t>
        <a:bodyPr/>
        <a:lstStyle/>
        <a:p>
          <a:endParaRPr lang="ru-RU"/>
        </a:p>
      </dgm:t>
    </dgm:pt>
    <dgm:pt modelId="{6285D6A3-73F8-43F8-A46A-1708BB4364C8}" type="sibTrans" cxnId="{57A138FC-0267-4128-BD5E-227B93992B18}">
      <dgm:prSet/>
      <dgm:spPr/>
      <dgm:t>
        <a:bodyPr/>
        <a:lstStyle/>
        <a:p>
          <a:endParaRPr lang="ru-RU"/>
        </a:p>
      </dgm:t>
    </dgm:pt>
    <dgm:pt modelId="{86D4F949-C32D-49EF-BFEB-332F10EE201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СОУТ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862210CA-6D8F-4F17-BF19-4814FA369BB8}" type="parTrans" cxnId="{8FF82D38-1E17-422E-9366-AE3E4BE26373}">
      <dgm:prSet/>
      <dgm:spPr/>
      <dgm:t>
        <a:bodyPr/>
        <a:lstStyle/>
        <a:p>
          <a:endParaRPr lang="ru-RU"/>
        </a:p>
      </dgm:t>
    </dgm:pt>
    <dgm:pt modelId="{0C0E4B8F-46DE-47E3-B734-FFEDEDDA63AE}" type="sibTrans" cxnId="{8FF82D38-1E17-422E-9366-AE3E4BE26373}">
      <dgm:prSet/>
      <dgm:spPr/>
      <dgm:t>
        <a:bodyPr/>
        <a:lstStyle/>
        <a:p>
          <a:endParaRPr lang="ru-RU"/>
        </a:p>
      </dgm:t>
    </dgm:pt>
    <dgm:pt modelId="{308AE6AE-4E73-450F-99C1-1E4BDA2FD28A}">
      <dgm:prSet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75000"/>
                </a:schemeClr>
              </a:solidFill>
            </a:rPr>
            <a:t>И т.д.</a:t>
          </a:r>
          <a:endParaRPr lang="ru-RU" sz="1800" dirty="0">
            <a:solidFill>
              <a:schemeClr val="tx1">
                <a:lumMod val="75000"/>
              </a:schemeClr>
            </a:solidFill>
          </a:endParaRPr>
        </a:p>
      </dgm:t>
    </dgm:pt>
    <dgm:pt modelId="{D04D4949-1CA4-4054-B206-7B248310F226}" type="parTrans" cxnId="{19A1ADC5-AD40-4B0F-95EA-F0818FCA6546}">
      <dgm:prSet/>
      <dgm:spPr/>
      <dgm:t>
        <a:bodyPr/>
        <a:lstStyle/>
        <a:p>
          <a:endParaRPr lang="ru-RU"/>
        </a:p>
      </dgm:t>
    </dgm:pt>
    <dgm:pt modelId="{1C802657-6495-4248-BF44-04DDBFE4C48B}" type="sibTrans" cxnId="{19A1ADC5-AD40-4B0F-95EA-F0818FCA6546}">
      <dgm:prSet/>
      <dgm:spPr/>
      <dgm:t>
        <a:bodyPr/>
        <a:lstStyle/>
        <a:p>
          <a:endParaRPr lang="ru-RU"/>
        </a:p>
      </dgm:t>
    </dgm:pt>
    <dgm:pt modelId="{9F1D897F-26EB-4FC7-A97D-97C5B13B5855}">
      <dgm:prSet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</a:schemeClr>
              </a:solidFill>
            </a:rPr>
            <a:t>Выдача молока, ЛПП</a:t>
          </a:r>
          <a:endParaRPr lang="ru-RU" sz="1400" dirty="0">
            <a:solidFill>
              <a:schemeClr val="tx1">
                <a:lumMod val="75000"/>
              </a:schemeClr>
            </a:solidFill>
          </a:endParaRPr>
        </a:p>
      </dgm:t>
    </dgm:pt>
    <dgm:pt modelId="{0D3D4BEC-AA70-48B4-B073-5A444E68549E}" type="parTrans" cxnId="{9D328E5A-1419-40BE-8A47-F7038816BC54}">
      <dgm:prSet/>
      <dgm:spPr/>
      <dgm:t>
        <a:bodyPr/>
        <a:lstStyle/>
        <a:p>
          <a:endParaRPr lang="ru-RU"/>
        </a:p>
      </dgm:t>
    </dgm:pt>
    <dgm:pt modelId="{656C843C-8C09-437C-B178-652B002FE7FA}" type="sibTrans" cxnId="{9D328E5A-1419-40BE-8A47-F7038816BC54}">
      <dgm:prSet/>
      <dgm:spPr/>
      <dgm:t>
        <a:bodyPr/>
        <a:lstStyle/>
        <a:p>
          <a:endParaRPr lang="ru-RU"/>
        </a:p>
      </dgm:t>
    </dgm:pt>
    <dgm:pt modelId="{51F04399-FF1E-41E3-9D6A-5AF191EB7912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СИЗ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8A04F0CF-3F6D-4369-9D6F-786A8E08D08D}" type="parTrans" cxnId="{08B77779-1B82-4AFB-9904-E061BF0A2556}">
      <dgm:prSet/>
      <dgm:spPr/>
      <dgm:t>
        <a:bodyPr/>
        <a:lstStyle/>
        <a:p>
          <a:endParaRPr lang="ru-RU"/>
        </a:p>
      </dgm:t>
    </dgm:pt>
    <dgm:pt modelId="{E3DBCCFA-F866-4EDF-BC90-71F352F69D78}" type="sibTrans" cxnId="{08B77779-1B82-4AFB-9904-E061BF0A2556}">
      <dgm:prSet/>
      <dgm:spPr/>
      <dgm:t>
        <a:bodyPr/>
        <a:lstStyle/>
        <a:p>
          <a:endParaRPr lang="ru-RU"/>
        </a:p>
      </dgm:t>
    </dgm:pt>
    <dgm:pt modelId="{4212DF3D-68F8-47BE-BD4B-1799998B27A5}" type="pres">
      <dgm:prSet presAssocID="{2AE4AF1D-FEDB-4D7C-9790-EE3ECB2CF5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17ED4-8B11-48F5-BEEE-2F238AA0F365}" type="pres">
      <dgm:prSet presAssocID="{DC06EF10-3028-4A52-9680-B55F42E06BD4}" presName="centerShape" presStyleLbl="node0" presStyleIdx="0" presStyleCnt="1" custScaleX="151522" custScaleY="150064" custLinFactNeighborX="262" custLinFactNeighborY="1050"/>
      <dgm:spPr/>
      <dgm:t>
        <a:bodyPr/>
        <a:lstStyle/>
        <a:p>
          <a:endParaRPr lang="ru-RU"/>
        </a:p>
      </dgm:t>
    </dgm:pt>
    <dgm:pt modelId="{3C9428B7-2FFC-4115-A015-DAF4F5AA6702}" type="pres">
      <dgm:prSet presAssocID="{B0BA4B50-59AD-4590-8827-94950BAAA42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D3132E2-6B4C-4168-8F96-3FC2C6842F07}" type="pres">
      <dgm:prSet presAssocID="{B0BA4B50-59AD-4590-8827-94950BAAA42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A18F4CEF-A7A0-4C6B-839D-AC055FCB666C}" type="pres">
      <dgm:prSet presAssocID="{AF663FF1-4883-4FEE-84EE-0FE237FF9241}" presName="node" presStyleLbl="node1" presStyleIdx="0" presStyleCnt="7" custRadScaleRad="110294" custRadScaleInc="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A1811-0CA1-4E26-97C6-506C1DA02391}" type="pres">
      <dgm:prSet presAssocID="{30A5AC55-C0E6-4219-8F1F-F671E7DB739C}" presName="parTrans" presStyleLbl="sibTrans2D1" presStyleIdx="1" presStyleCnt="7"/>
      <dgm:spPr/>
      <dgm:t>
        <a:bodyPr/>
        <a:lstStyle/>
        <a:p>
          <a:endParaRPr lang="ru-RU"/>
        </a:p>
      </dgm:t>
    </dgm:pt>
    <dgm:pt modelId="{2A50C06D-C56A-4680-B515-E2B62F31ED0A}" type="pres">
      <dgm:prSet presAssocID="{30A5AC55-C0E6-4219-8F1F-F671E7DB739C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DB4CCC4-A84A-4745-AC01-B38D45F1FF4E}" type="pres">
      <dgm:prSet presAssocID="{D05F13A6-EDD9-4FE7-8BD0-92A3C62B85CB}" presName="node" presStyleLbl="node1" presStyleIdx="1" presStyleCnt="7" custScaleX="117965" custScaleY="109392" custRadScaleRad="115258" custRadScaleInc="1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048D2-DF20-4AC1-9131-497F27A0B751}" type="pres">
      <dgm:prSet presAssocID="{31C7B0FC-9978-43AD-828B-D9E470914399}" presName="parTrans" presStyleLbl="sibTrans2D1" presStyleIdx="2" presStyleCnt="7"/>
      <dgm:spPr/>
      <dgm:t>
        <a:bodyPr/>
        <a:lstStyle/>
        <a:p>
          <a:endParaRPr lang="ru-RU"/>
        </a:p>
      </dgm:t>
    </dgm:pt>
    <dgm:pt modelId="{3563F149-E49F-4B2E-AC33-B602BF9A8332}" type="pres">
      <dgm:prSet presAssocID="{31C7B0FC-9978-43AD-828B-D9E47091439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7FC01C6D-C306-4D84-BC4B-A868F2F5A30A}" type="pres">
      <dgm:prSet presAssocID="{CEFAB055-B783-46DD-B7A4-0A1EEDFC2405}" presName="node" presStyleLbl="node1" presStyleIdx="2" presStyleCnt="7" custScaleX="116443" custScaleY="112211" custRadScaleRad="121765" custRadScaleInc="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59E88-2926-49FE-BBCF-51C82370151D}" type="pres">
      <dgm:prSet presAssocID="{D04D4949-1CA4-4054-B206-7B248310F226}" presName="parTrans" presStyleLbl="sibTrans2D1" presStyleIdx="3" presStyleCnt="7"/>
      <dgm:spPr/>
      <dgm:t>
        <a:bodyPr/>
        <a:lstStyle/>
        <a:p>
          <a:endParaRPr lang="ru-RU"/>
        </a:p>
      </dgm:t>
    </dgm:pt>
    <dgm:pt modelId="{93C4B0DB-D098-4F05-8560-44C73273AFFB}" type="pres">
      <dgm:prSet presAssocID="{D04D4949-1CA4-4054-B206-7B248310F226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34607508-2CA7-42F3-921E-473FCAFDA063}" type="pres">
      <dgm:prSet presAssocID="{308AE6AE-4E73-450F-99C1-1E4BDA2FD28A}" presName="node" presStyleLbl="node1" presStyleIdx="3" presStyleCnt="7" custRadScaleRad="100443" custRadScaleInc="-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4E60F-3D9A-4B42-A795-488AB438725C}" type="pres">
      <dgm:prSet presAssocID="{0D3D4BEC-AA70-48B4-B073-5A444E68549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A9732D3-0C79-46B5-A477-9C46295636D0}" type="pres">
      <dgm:prSet presAssocID="{0D3D4BEC-AA70-48B4-B073-5A444E68549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ED09E71-FE6E-4BEA-BBBA-F9BFF087D667}" type="pres">
      <dgm:prSet presAssocID="{9F1D897F-26EB-4FC7-A97D-97C5B13B5855}" presName="node" presStyleLbl="node1" presStyleIdx="4" presStyleCnt="7" custScaleX="108935" custRadScaleRad="127427" custRadScaleInc="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FFB6A-5DAF-4344-9C70-DAC53025AD13}" type="pres">
      <dgm:prSet presAssocID="{862210CA-6D8F-4F17-BF19-4814FA369BB8}" presName="parTrans" presStyleLbl="sibTrans2D1" presStyleIdx="5" presStyleCnt="7"/>
      <dgm:spPr/>
      <dgm:t>
        <a:bodyPr/>
        <a:lstStyle/>
        <a:p>
          <a:endParaRPr lang="ru-RU"/>
        </a:p>
      </dgm:t>
    </dgm:pt>
    <dgm:pt modelId="{0F7E0EC0-35D3-4C2B-B24F-7D2D2C9F82DF}" type="pres">
      <dgm:prSet presAssocID="{862210CA-6D8F-4F17-BF19-4814FA369BB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794FC05-AFEA-4F4B-B744-8081429452C0}" type="pres">
      <dgm:prSet presAssocID="{86D4F949-C32D-49EF-BFEB-332F10EE2011}" presName="node" presStyleLbl="node1" presStyleIdx="5" presStyleCnt="7" custRadScaleRad="109823" custRadScaleInc="-1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94EB-8820-4B6D-8B9B-FF8C154CC6EF}" type="pres">
      <dgm:prSet presAssocID="{8A04F0CF-3F6D-4369-9D6F-786A8E08D08D}" presName="parTrans" presStyleLbl="sibTrans2D1" presStyleIdx="6" presStyleCnt="7"/>
      <dgm:spPr/>
      <dgm:t>
        <a:bodyPr/>
        <a:lstStyle/>
        <a:p>
          <a:endParaRPr lang="ru-RU"/>
        </a:p>
      </dgm:t>
    </dgm:pt>
    <dgm:pt modelId="{AF2AD9E3-AAF0-4D50-906D-CA2176196DCE}" type="pres">
      <dgm:prSet presAssocID="{8A04F0CF-3F6D-4369-9D6F-786A8E08D08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4B56253A-D803-48C6-8178-1E59785C8798}" type="pres">
      <dgm:prSet presAssocID="{51F04399-FF1E-41E3-9D6A-5AF191EB7912}" presName="node" presStyleLbl="node1" presStyleIdx="6" presStyleCnt="7" custScaleX="120224" custScaleY="114648" custRadScaleRad="105848" custRadScaleInc="-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77779-1B82-4AFB-9904-E061BF0A2556}" srcId="{DC06EF10-3028-4A52-9680-B55F42E06BD4}" destId="{51F04399-FF1E-41E3-9D6A-5AF191EB7912}" srcOrd="6" destOrd="0" parTransId="{8A04F0CF-3F6D-4369-9D6F-786A8E08D08D}" sibTransId="{E3DBCCFA-F866-4EDF-BC90-71F352F69D78}"/>
    <dgm:cxn modelId="{A33C643C-AB72-4007-A7D3-1FC857C149C5}" srcId="{2AE4AF1D-FEDB-4D7C-9790-EE3ECB2CF546}" destId="{DC06EF10-3028-4A52-9680-B55F42E06BD4}" srcOrd="0" destOrd="0" parTransId="{65CA9FD5-C357-4390-BA02-2797206E3E0E}" sibTransId="{5423560F-F22A-4ACD-8FDF-C40C2E573B3E}"/>
    <dgm:cxn modelId="{840EED51-2258-4D75-A6EB-A8C7C5B71C38}" type="presOf" srcId="{D04D4949-1CA4-4054-B206-7B248310F226}" destId="{CE859E88-2926-49FE-BBCF-51C82370151D}" srcOrd="0" destOrd="0" presId="urn:microsoft.com/office/officeart/2005/8/layout/radial5"/>
    <dgm:cxn modelId="{8E23CFE8-9F27-443B-AB20-02BB6AB370E3}" type="presOf" srcId="{D05F13A6-EDD9-4FE7-8BD0-92A3C62B85CB}" destId="{1DB4CCC4-A84A-4745-AC01-B38D45F1FF4E}" srcOrd="0" destOrd="0" presId="urn:microsoft.com/office/officeart/2005/8/layout/radial5"/>
    <dgm:cxn modelId="{81351A7D-07F8-4F5E-A95F-774B775F1A19}" type="presOf" srcId="{2AE4AF1D-FEDB-4D7C-9790-EE3ECB2CF546}" destId="{4212DF3D-68F8-47BE-BD4B-1799998B27A5}" srcOrd="0" destOrd="0" presId="urn:microsoft.com/office/officeart/2005/8/layout/radial5"/>
    <dgm:cxn modelId="{836B49F1-BD26-4C2E-886D-5093883DDED8}" type="presOf" srcId="{B0BA4B50-59AD-4590-8827-94950BAAA429}" destId="{3C9428B7-2FFC-4115-A015-DAF4F5AA6702}" srcOrd="0" destOrd="0" presId="urn:microsoft.com/office/officeart/2005/8/layout/radial5"/>
    <dgm:cxn modelId="{A95C44D6-CCA3-4700-8B44-E5F38EB9D5FC}" type="presOf" srcId="{862210CA-6D8F-4F17-BF19-4814FA369BB8}" destId="{0F7E0EC0-35D3-4C2B-B24F-7D2D2C9F82DF}" srcOrd="1" destOrd="0" presId="urn:microsoft.com/office/officeart/2005/8/layout/radial5"/>
    <dgm:cxn modelId="{9217A5D4-2AB8-4ED9-8111-BF444476B3F7}" type="presOf" srcId="{30A5AC55-C0E6-4219-8F1F-F671E7DB739C}" destId="{2A50C06D-C56A-4680-B515-E2B62F31ED0A}" srcOrd="1" destOrd="0" presId="urn:microsoft.com/office/officeart/2005/8/layout/radial5"/>
    <dgm:cxn modelId="{D81E5311-A30C-4D1D-A1F0-07152A1AC83E}" type="presOf" srcId="{0D3D4BEC-AA70-48B4-B073-5A444E68549E}" destId="{1A04E60F-3D9A-4B42-A795-488AB438725C}" srcOrd="0" destOrd="0" presId="urn:microsoft.com/office/officeart/2005/8/layout/radial5"/>
    <dgm:cxn modelId="{64035BA4-FF04-4504-86FB-4B815931339C}" type="presOf" srcId="{B0BA4B50-59AD-4590-8827-94950BAAA429}" destId="{1D3132E2-6B4C-4168-8F96-3FC2C6842F07}" srcOrd="1" destOrd="0" presId="urn:microsoft.com/office/officeart/2005/8/layout/radial5"/>
    <dgm:cxn modelId="{CAFF674E-A0C9-4B18-A6B8-F1C6EF866132}" type="presOf" srcId="{9F1D897F-26EB-4FC7-A97D-97C5B13B5855}" destId="{6ED09E71-FE6E-4BEA-BBBA-F9BFF087D667}" srcOrd="0" destOrd="0" presId="urn:microsoft.com/office/officeart/2005/8/layout/radial5"/>
    <dgm:cxn modelId="{E9680ED9-24B6-4D8B-B1A3-8025F4BDD1EA}" type="presOf" srcId="{8A04F0CF-3F6D-4369-9D6F-786A8E08D08D}" destId="{B4E094EB-8820-4B6D-8B9B-FF8C154CC6EF}" srcOrd="0" destOrd="0" presId="urn:microsoft.com/office/officeart/2005/8/layout/radial5"/>
    <dgm:cxn modelId="{B9C6ABE6-078A-4EB8-8DBC-607DF71CD745}" type="presOf" srcId="{D04D4949-1CA4-4054-B206-7B248310F226}" destId="{93C4B0DB-D098-4F05-8560-44C73273AFFB}" srcOrd="1" destOrd="0" presId="urn:microsoft.com/office/officeart/2005/8/layout/radial5"/>
    <dgm:cxn modelId="{15FC5EFF-1604-4BE2-B7AD-BC42CD73772D}" srcId="{DC06EF10-3028-4A52-9680-B55F42E06BD4}" destId="{AF663FF1-4883-4FEE-84EE-0FE237FF9241}" srcOrd="0" destOrd="0" parTransId="{B0BA4B50-59AD-4590-8827-94950BAAA429}" sibTransId="{857642FD-E4B8-4842-97AD-26BFB12EF0CF}"/>
    <dgm:cxn modelId="{C78077E9-521C-433F-AEF7-5420EB1308B2}" type="presOf" srcId="{51F04399-FF1E-41E3-9D6A-5AF191EB7912}" destId="{4B56253A-D803-48C6-8178-1E59785C8798}" srcOrd="0" destOrd="0" presId="urn:microsoft.com/office/officeart/2005/8/layout/radial5"/>
    <dgm:cxn modelId="{57A138FC-0267-4128-BD5E-227B93992B18}" srcId="{DC06EF10-3028-4A52-9680-B55F42E06BD4}" destId="{CEFAB055-B783-46DD-B7A4-0A1EEDFC2405}" srcOrd="2" destOrd="0" parTransId="{31C7B0FC-9978-43AD-828B-D9E470914399}" sibTransId="{6285D6A3-73F8-43F8-A46A-1708BB4364C8}"/>
    <dgm:cxn modelId="{8FF82D38-1E17-422E-9366-AE3E4BE26373}" srcId="{DC06EF10-3028-4A52-9680-B55F42E06BD4}" destId="{86D4F949-C32D-49EF-BFEB-332F10EE2011}" srcOrd="5" destOrd="0" parTransId="{862210CA-6D8F-4F17-BF19-4814FA369BB8}" sibTransId="{0C0E4B8F-46DE-47E3-B734-FFEDEDDA63AE}"/>
    <dgm:cxn modelId="{8073DBA4-017A-44C9-B276-39247A21583D}" type="presOf" srcId="{AF663FF1-4883-4FEE-84EE-0FE237FF9241}" destId="{A18F4CEF-A7A0-4C6B-839D-AC055FCB666C}" srcOrd="0" destOrd="0" presId="urn:microsoft.com/office/officeart/2005/8/layout/radial5"/>
    <dgm:cxn modelId="{98E55D9E-398D-483F-B3DE-B52C4A370980}" srcId="{DC06EF10-3028-4A52-9680-B55F42E06BD4}" destId="{D05F13A6-EDD9-4FE7-8BD0-92A3C62B85CB}" srcOrd="1" destOrd="0" parTransId="{30A5AC55-C0E6-4219-8F1F-F671E7DB739C}" sibTransId="{D01063B7-DCEC-4A02-BF3A-534FE6019A51}"/>
    <dgm:cxn modelId="{2821596A-B91C-484C-805A-DC2358B9758C}" type="presOf" srcId="{308AE6AE-4E73-450F-99C1-1E4BDA2FD28A}" destId="{34607508-2CA7-42F3-921E-473FCAFDA063}" srcOrd="0" destOrd="0" presId="urn:microsoft.com/office/officeart/2005/8/layout/radial5"/>
    <dgm:cxn modelId="{5A9BB776-779A-4800-9B44-790705001827}" type="presOf" srcId="{0D3D4BEC-AA70-48B4-B073-5A444E68549E}" destId="{FA9732D3-0C79-46B5-A477-9C46295636D0}" srcOrd="1" destOrd="0" presId="urn:microsoft.com/office/officeart/2005/8/layout/radial5"/>
    <dgm:cxn modelId="{9D328E5A-1419-40BE-8A47-F7038816BC54}" srcId="{DC06EF10-3028-4A52-9680-B55F42E06BD4}" destId="{9F1D897F-26EB-4FC7-A97D-97C5B13B5855}" srcOrd="4" destOrd="0" parTransId="{0D3D4BEC-AA70-48B4-B073-5A444E68549E}" sibTransId="{656C843C-8C09-437C-B178-652B002FE7FA}"/>
    <dgm:cxn modelId="{487E8D98-EE7B-4ED1-8800-E14F649D5CA4}" type="presOf" srcId="{8A04F0CF-3F6D-4369-9D6F-786A8E08D08D}" destId="{AF2AD9E3-AAF0-4D50-906D-CA2176196DCE}" srcOrd="1" destOrd="0" presId="urn:microsoft.com/office/officeart/2005/8/layout/radial5"/>
    <dgm:cxn modelId="{C1659B87-F1AA-4479-8C90-FA8D0BDF3311}" type="presOf" srcId="{862210CA-6D8F-4F17-BF19-4814FA369BB8}" destId="{E38FFB6A-5DAF-4344-9C70-DAC53025AD13}" srcOrd="0" destOrd="0" presId="urn:microsoft.com/office/officeart/2005/8/layout/radial5"/>
    <dgm:cxn modelId="{CE88E091-933F-4B15-82EB-C263D4C2E641}" type="presOf" srcId="{31C7B0FC-9978-43AD-828B-D9E470914399}" destId="{3563F149-E49F-4B2E-AC33-B602BF9A8332}" srcOrd="1" destOrd="0" presId="urn:microsoft.com/office/officeart/2005/8/layout/radial5"/>
    <dgm:cxn modelId="{143F6263-E103-4E1E-A435-C5FAA38EA2F1}" type="presOf" srcId="{86D4F949-C32D-49EF-BFEB-332F10EE2011}" destId="{A794FC05-AFEA-4F4B-B744-8081429452C0}" srcOrd="0" destOrd="0" presId="urn:microsoft.com/office/officeart/2005/8/layout/radial5"/>
    <dgm:cxn modelId="{19A1ADC5-AD40-4B0F-95EA-F0818FCA6546}" srcId="{DC06EF10-3028-4A52-9680-B55F42E06BD4}" destId="{308AE6AE-4E73-450F-99C1-1E4BDA2FD28A}" srcOrd="3" destOrd="0" parTransId="{D04D4949-1CA4-4054-B206-7B248310F226}" sibTransId="{1C802657-6495-4248-BF44-04DDBFE4C48B}"/>
    <dgm:cxn modelId="{B76925F9-CA2A-4332-9667-1BE093C85F02}" type="presOf" srcId="{30A5AC55-C0E6-4219-8F1F-F671E7DB739C}" destId="{1C7A1811-0CA1-4E26-97C6-506C1DA02391}" srcOrd="0" destOrd="0" presId="urn:microsoft.com/office/officeart/2005/8/layout/radial5"/>
    <dgm:cxn modelId="{31A7123E-AECD-4E47-B483-C15BF9E7433A}" type="presOf" srcId="{31C7B0FC-9978-43AD-828B-D9E470914399}" destId="{4A8048D2-DF20-4AC1-9131-497F27A0B751}" srcOrd="0" destOrd="0" presId="urn:microsoft.com/office/officeart/2005/8/layout/radial5"/>
    <dgm:cxn modelId="{857D6B0C-6183-4EAE-8B81-1B806D529D53}" type="presOf" srcId="{DC06EF10-3028-4A52-9680-B55F42E06BD4}" destId="{87A17ED4-8B11-48F5-BEEE-2F238AA0F365}" srcOrd="0" destOrd="0" presId="urn:microsoft.com/office/officeart/2005/8/layout/radial5"/>
    <dgm:cxn modelId="{5A6A7097-692F-4F14-899C-E1CFE46999BB}" type="presOf" srcId="{CEFAB055-B783-46DD-B7A4-0A1EEDFC2405}" destId="{7FC01C6D-C306-4D84-BC4B-A868F2F5A30A}" srcOrd="0" destOrd="0" presId="urn:microsoft.com/office/officeart/2005/8/layout/radial5"/>
    <dgm:cxn modelId="{FDD3BB3C-30B3-4428-849F-739248AAD1AF}" type="presParOf" srcId="{4212DF3D-68F8-47BE-BD4B-1799998B27A5}" destId="{87A17ED4-8B11-48F5-BEEE-2F238AA0F365}" srcOrd="0" destOrd="0" presId="urn:microsoft.com/office/officeart/2005/8/layout/radial5"/>
    <dgm:cxn modelId="{B0B44D14-1443-4536-BDB3-0E717556AB6E}" type="presParOf" srcId="{4212DF3D-68F8-47BE-BD4B-1799998B27A5}" destId="{3C9428B7-2FFC-4115-A015-DAF4F5AA6702}" srcOrd="1" destOrd="0" presId="urn:microsoft.com/office/officeart/2005/8/layout/radial5"/>
    <dgm:cxn modelId="{7EB70FFD-03DE-4A75-8C58-FAA2CBDDC63A}" type="presParOf" srcId="{3C9428B7-2FFC-4115-A015-DAF4F5AA6702}" destId="{1D3132E2-6B4C-4168-8F96-3FC2C6842F07}" srcOrd="0" destOrd="0" presId="urn:microsoft.com/office/officeart/2005/8/layout/radial5"/>
    <dgm:cxn modelId="{4DC8D332-74A7-4CCD-8A6D-68F778A032A3}" type="presParOf" srcId="{4212DF3D-68F8-47BE-BD4B-1799998B27A5}" destId="{A18F4CEF-A7A0-4C6B-839D-AC055FCB666C}" srcOrd="2" destOrd="0" presId="urn:microsoft.com/office/officeart/2005/8/layout/radial5"/>
    <dgm:cxn modelId="{CA954B85-7307-4491-B6F4-5FCDB73FB0F0}" type="presParOf" srcId="{4212DF3D-68F8-47BE-BD4B-1799998B27A5}" destId="{1C7A1811-0CA1-4E26-97C6-506C1DA02391}" srcOrd="3" destOrd="0" presId="urn:microsoft.com/office/officeart/2005/8/layout/radial5"/>
    <dgm:cxn modelId="{A49ACB58-CF90-4B59-A843-0EB50758AE4D}" type="presParOf" srcId="{1C7A1811-0CA1-4E26-97C6-506C1DA02391}" destId="{2A50C06D-C56A-4680-B515-E2B62F31ED0A}" srcOrd="0" destOrd="0" presId="urn:microsoft.com/office/officeart/2005/8/layout/radial5"/>
    <dgm:cxn modelId="{960D7AA6-1980-4020-9BF6-DFB649F4288A}" type="presParOf" srcId="{4212DF3D-68F8-47BE-BD4B-1799998B27A5}" destId="{1DB4CCC4-A84A-4745-AC01-B38D45F1FF4E}" srcOrd="4" destOrd="0" presId="urn:microsoft.com/office/officeart/2005/8/layout/radial5"/>
    <dgm:cxn modelId="{1155ED6D-834B-42E2-9BCD-A9217EBD4B31}" type="presParOf" srcId="{4212DF3D-68F8-47BE-BD4B-1799998B27A5}" destId="{4A8048D2-DF20-4AC1-9131-497F27A0B751}" srcOrd="5" destOrd="0" presId="urn:microsoft.com/office/officeart/2005/8/layout/radial5"/>
    <dgm:cxn modelId="{E8CDB0CF-EC86-4CAB-A1C2-79B53A3E4F67}" type="presParOf" srcId="{4A8048D2-DF20-4AC1-9131-497F27A0B751}" destId="{3563F149-E49F-4B2E-AC33-B602BF9A8332}" srcOrd="0" destOrd="0" presId="urn:microsoft.com/office/officeart/2005/8/layout/radial5"/>
    <dgm:cxn modelId="{2D458690-7978-4828-AF4A-653BFD0A0333}" type="presParOf" srcId="{4212DF3D-68F8-47BE-BD4B-1799998B27A5}" destId="{7FC01C6D-C306-4D84-BC4B-A868F2F5A30A}" srcOrd="6" destOrd="0" presId="urn:microsoft.com/office/officeart/2005/8/layout/radial5"/>
    <dgm:cxn modelId="{CB00791C-5736-40D1-8645-C9D39E4103C5}" type="presParOf" srcId="{4212DF3D-68F8-47BE-BD4B-1799998B27A5}" destId="{CE859E88-2926-49FE-BBCF-51C82370151D}" srcOrd="7" destOrd="0" presId="urn:microsoft.com/office/officeart/2005/8/layout/radial5"/>
    <dgm:cxn modelId="{ADBC7F80-F56E-49BF-9D06-FFF2A664220E}" type="presParOf" srcId="{CE859E88-2926-49FE-BBCF-51C82370151D}" destId="{93C4B0DB-D098-4F05-8560-44C73273AFFB}" srcOrd="0" destOrd="0" presId="urn:microsoft.com/office/officeart/2005/8/layout/radial5"/>
    <dgm:cxn modelId="{42FD606E-D03E-4F5F-B880-F41D65674944}" type="presParOf" srcId="{4212DF3D-68F8-47BE-BD4B-1799998B27A5}" destId="{34607508-2CA7-42F3-921E-473FCAFDA063}" srcOrd="8" destOrd="0" presId="urn:microsoft.com/office/officeart/2005/8/layout/radial5"/>
    <dgm:cxn modelId="{7F379205-121E-4110-B6D8-134F27F93F57}" type="presParOf" srcId="{4212DF3D-68F8-47BE-BD4B-1799998B27A5}" destId="{1A04E60F-3D9A-4B42-A795-488AB438725C}" srcOrd="9" destOrd="0" presId="urn:microsoft.com/office/officeart/2005/8/layout/radial5"/>
    <dgm:cxn modelId="{A452EE4F-B66D-46E9-BEC9-E64D14F255DC}" type="presParOf" srcId="{1A04E60F-3D9A-4B42-A795-488AB438725C}" destId="{FA9732D3-0C79-46B5-A477-9C46295636D0}" srcOrd="0" destOrd="0" presId="urn:microsoft.com/office/officeart/2005/8/layout/radial5"/>
    <dgm:cxn modelId="{3AF72CCE-593C-4B21-BA17-931F476D37FB}" type="presParOf" srcId="{4212DF3D-68F8-47BE-BD4B-1799998B27A5}" destId="{6ED09E71-FE6E-4BEA-BBBA-F9BFF087D667}" srcOrd="10" destOrd="0" presId="urn:microsoft.com/office/officeart/2005/8/layout/radial5"/>
    <dgm:cxn modelId="{2461C3E1-4DAB-4B49-8133-600B6F9A2350}" type="presParOf" srcId="{4212DF3D-68F8-47BE-BD4B-1799998B27A5}" destId="{E38FFB6A-5DAF-4344-9C70-DAC53025AD13}" srcOrd="11" destOrd="0" presId="urn:microsoft.com/office/officeart/2005/8/layout/radial5"/>
    <dgm:cxn modelId="{311818DE-FCEC-4829-91FF-157AF0825E3D}" type="presParOf" srcId="{E38FFB6A-5DAF-4344-9C70-DAC53025AD13}" destId="{0F7E0EC0-35D3-4C2B-B24F-7D2D2C9F82DF}" srcOrd="0" destOrd="0" presId="urn:microsoft.com/office/officeart/2005/8/layout/radial5"/>
    <dgm:cxn modelId="{F3151FDE-0211-4969-A8A9-9C1384C4D8B7}" type="presParOf" srcId="{4212DF3D-68F8-47BE-BD4B-1799998B27A5}" destId="{A794FC05-AFEA-4F4B-B744-8081429452C0}" srcOrd="12" destOrd="0" presId="urn:microsoft.com/office/officeart/2005/8/layout/radial5"/>
    <dgm:cxn modelId="{0AB9B822-2471-49C6-AEEE-38EEB9FBE738}" type="presParOf" srcId="{4212DF3D-68F8-47BE-BD4B-1799998B27A5}" destId="{B4E094EB-8820-4B6D-8B9B-FF8C154CC6EF}" srcOrd="13" destOrd="0" presId="urn:microsoft.com/office/officeart/2005/8/layout/radial5"/>
    <dgm:cxn modelId="{058EE72A-FE40-412E-A44D-47C2220192CA}" type="presParOf" srcId="{B4E094EB-8820-4B6D-8B9B-FF8C154CC6EF}" destId="{AF2AD9E3-AAF0-4D50-906D-CA2176196DCE}" srcOrd="0" destOrd="0" presId="urn:microsoft.com/office/officeart/2005/8/layout/radial5"/>
    <dgm:cxn modelId="{03BE411C-3E4A-405E-8BA2-005C41A8134F}" type="presParOf" srcId="{4212DF3D-68F8-47BE-BD4B-1799998B27A5}" destId="{4B56253A-D803-48C6-8178-1E59785C879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2F396-B055-4865-9544-B7BEE0768736}" type="doc">
      <dgm:prSet loTypeId="urn:microsoft.com/office/officeart/2005/8/layout/radial5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1526907-CBB1-497B-8160-0525AB767AF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</a:schemeClr>
              </a:solidFill>
            </a:rPr>
            <a:t>ОПР</a:t>
          </a:r>
          <a:endParaRPr lang="ru-RU" dirty="0">
            <a:solidFill>
              <a:schemeClr val="tx1">
                <a:lumMod val="75000"/>
              </a:schemeClr>
            </a:solidFill>
          </a:endParaRPr>
        </a:p>
      </dgm:t>
    </dgm:pt>
    <dgm:pt modelId="{B0C5E308-46B9-4202-88EF-422F89A7C20E}" type="parTrans" cxnId="{FEBC8979-396A-4EAC-85C4-A9E6E39AE26F}">
      <dgm:prSet/>
      <dgm:spPr/>
      <dgm:t>
        <a:bodyPr/>
        <a:lstStyle/>
        <a:p>
          <a:endParaRPr lang="ru-RU"/>
        </a:p>
      </dgm:t>
    </dgm:pt>
    <dgm:pt modelId="{D193DE25-0CF7-45C3-B4A8-2F415A339A5C}" type="sibTrans" cxnId="{FEBC8979-396A-4EAC-85C4-A9E6E39AE26F}">
      <dgm:prSet/>
      <dgm:spPr/>
      <dgm:t>
        <a:bodyPr/>
        <a:lstStyle/>
        <a:p>
          <a:endParaRPr lang="ru-RU"/>
        </a:p>
      </dgm:t>
    </dgm:pt>
    <dgm:pt modelId="{0F3FD1E9-6216-42E8-8280-F56838A7E8E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</a:schemeClr>
              </a:solidFill>
            </a:rPr>
            <a:t>Процедура управления ПР</a:t>
          </a:r>
          <a:endParaRPr lang="ru-RU" sz="1200" dirty="0">
            <a:solidFill>
              <a:schemeClr val="tx1">
                <a:lumMod val="75000"/>
              </a:schemeClr>
            </a:solidFill>
          </a:endParaRPr>
        </a:p>
      </dgm:t>
    </dgm:pt>
    <dgm:pt modelId="{817C6568-F28C-4743-BA7E-6E19C351E28F}" type="parTrans" cxnId="{194D1374-2E05-4864-A7EB-4CA3A72313A9}">
      <dgm:prSet/>
      <dgm:spPr/>
      <dgm:t>
        <a:bodyPr/>
        <a:lstStyle/>
        <a:p>
          <a:endParaRPr lang="ru-RU"/>
        </a:p>
      </dgm:t>
    </dgm:pt>
    <dgm:pt modelId="{8A06B651-76DF-497F-93CB-2AB52B4B6212}" type="sibTrans" cxnId="{194D1374-2E05-4864-A7EB-4CA3A72313A9}">
      <dgm:prSet/>
      <dgm:spPr/>
      <dgm:t>
        <a:bodyPr/>
        <a:lstStyle/>
        <a:p>
          <a:endParaRPr lang="ru-RU"/>
        </a:p>
      </dgm:t>
    </dgm:pt>
    <dgm:pt modelId="{A975DA7D-2481-4112-8E7D-CEAAF6C509D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</a:schemeClr>
              </a:solidFill>
            </a:rPr>
            <a:t>Перечень рабочих мест</a:t>
          </a:r>
          <a:endParaRPr lang="ru-RU" sz="1200" dirty="0">
            <a:solidFill>
              <a:schemeClr val="tx1">
                <a:lumMod val="75000"/>
              </a:schemeClr>
            </a:solidFill>
          </a:endParaRPr>
        </a:p>
      </dgm:t>
    </dgm:pt>
    <dgm:pt modelId="{188A1104-747D-4BD1-A6E3-F6ED578F7D8A}" type="parTrans" cxnId="{89C45CEB-0EA8-4256-AB6B-B28A38C67346}">
      <dgm:prSet/>
      <dgm:spPr/>
      <dgm:t>
        <a:bodyPr/>
        <a:lstStyle/>
        <a:p>
          <a:endParaRPr lang="ru-RU"/>
        </a:p>
      </dgm:t>
    </dgm:pt>
    <dgm:pt modelId="{E7917D9B-46F3-4C39-B828-96F9E8ACE7DD}" type="sibTrans" cxnId="{89C45CEB-0EA8-4256-AB6B-B28A38C67346}">
      <dgm:prSet/>
      <dgm:spPr/>
      <dgm:t>
        <a:bodyPr/>
        <a:lstStyle/>
        <a:p>
          <a:endParaRPr lang="ru-RU"/>
        </a:p>
      </dgm:t>
    </dgm:pt>
    <dgm:pt modelId="{F67EC86F-C87E-48D1-BD2A-C3EF3D76F8E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</a:schemeClr>
              </a:solidFill>
            </a:rPr>
            <a:t>Реестр рисков</a:t>
          </a:r>
          <a:endParaRPr lang="ru-RU" sz="1400" dirty="0">
            <a:solidFill>
              <a:schemeClr val="tx1">
                <a:lumMod val="75000"/>
              </a:schemeClr>
            </a:solidFill>
          </a:endParaRPr>
        </a:p>
      </dgm:t>
    </dgm:pt>
    <dgm:pt modelId="{CEE19094-B14D-4F8D-9BD7-21BD0EEED800}" type="parTrans" cxnId="{5189D49B-8AB8-4026-8CEE-A4047925D571}">
      <dgm:prSet/>
      <dgm:spPr/>
      <dgm:t>
        <a:bodyPr/>
        <a:lstStyle/>
        <a:p>
          <a:endParaRPr lang="ru-RU"/>
        </a:p>
      </dgm:t>
    </dgm:pt>
    <dgm:pt modelId="{5EF56A55-0415-4F1E-8440-0EA81FCA5DA2}" type="sibTrans" cxnId="{5189D49B-8AB8-4026-8CEE-A4047925D571}">
      <dgm:prSet/>
      <dgm:spPr/>
      <dgm:t>
        <a:bodyPr/>
        <a:lstStyle/>
        <a:p>
          <a:endParaRPr lang="ru-RU"/>
        </a:p>
      </dgm:t>
    </dgm:pt>
    <dgm:pt modelId="{DEB3680D-B158-4425-9027-70D22BB8457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75000"/>
                </a:schemeClr>
              </a:solidFill>
            </a:rPr>
            <a:t>План корректирующих мероприятий </a:t>
          </a:r>
          <a:endParaRPr lang="ru-RU" sz="1200" dirty="0">
            <a:solidFill>
              <a:schemeClr val="tx1">
                <a:lumMod val="75000"/>
              </a:schemeClr>
            </a:solidFill>
          </a:endParaRPr>
        </a:p>
      </dgm:t>
    </dgm:pt>
    <dgm:pt modelId="{BC082BC6-1425-43D6-81CB-D0CC8C9E7799}" type="parTrans" cxnId="{82B02A6C-04C8-44BD-BAED-0384F0A95AD2}">
      <dgm:prSet/>
      <dgm:spPr/>
      <dgm:t>
        <a:bodyPr/>
        <a:lstStyle/>
        <a:p>
          <a:endParaRPr lang="ru-RU"/>
        </a:p>
      </dgm:t>
    </dgm:pt>
    <dgm:pt modelId="{FAC4344E-2B98-4486-B57B-9BE726661AD6}" type="sibTrans" cxnId="{82B02A6C-04C8-44BD-BAED-0384F0A95AD2}">
      <dgm:prSet/>
      <dgm:spPr/>
      <dgm:t>
        <a:bodyPr/>
        <a:lstStyle/>
        <a:p>
          <a:endParaRPr lang="ru-RU"/>
        </a:p>
      </dgm:t>
    </dgm:pt>
    <dgm:pt modelId="{4B115CE1-5C7F-420F-8FE3-14C6027DCA53}">
      <dgm:prSet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</a:schemeClr>
              </a:solidFill>
            </a:rPr>
            <a:t>Карты ОПР</a:t>
          </a:r>
          <a:endParaRPr lang="ru-RU" sz="1400" dirty="0">
            <a:solidFill>
              <a:schemeClr val="tx1">
                <a:lumMod val="75000"/>
              </a:schemeClr>
            </a:solidFill>
          </a:endParaRPr>
        </a:p>
      </dgm:t>
    </dgm:pt>
    <dgm:pt modelId="{6B696558-8A99-43CD-A75A-18BA09EEAA11}" type="parTrans" cxnId="{6EC9B85B-5009-4C41-B5C5-15F04CCF4AC7}">
      <dgm:prSet/>
      <dgm:spPr/>
      <dgm:t>
        <a:bodyPr/>
        <a:lstStyle/>
        <a:p>
          <a:endParaRPr lang="ru-RU"/>
        </a:p>
      </dgm:t>
    </dgm:pt>
    <dgm:pt modelId="{D53D2E7C-2444-435C-91C0-2FBB26656240}" type="sibTrans" cxnId="{6EC9B85B-5009-4C41-B5C5-15F04CCF4AC7}">
      <dgm:prSet/>
      <dgm:spPr/>
      <dgm:t>
        <a:bodyPr/>
        <a:lstStyle/>
        <a:p>
          <a:endParaRPr lang="ru-RU"/>
        </a:p>
      </dgm:t>
    </dgm:pt>
    <dgm:pt modelId="{78D0FF66-92E2-4CE4-AD69-6FD6159E8D8D}" type="pres">
      <dgm:prSet presAssocID="{C1F2F396-B055-4865-9544-B7BEE07687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18815-FC74-49D7-8F66-ABAAD4D8590C}" type="pres">
      <dgm:prSet presAssocID="{21526907-CBB1-497B-8160-0525AB767AF7}" presName="centerShape" presStyleLbl="node0" presStyleIdx="0" presStyleCnt="1" custScaleX="119759" custScaleY="129038"/>
      <dgm:spPr/>
      <dgm:t>
        <a:bodyPr/>
        <a:lstStyle/>
        <a:p>
          <a:endParaRPr lang="ru-RU"/>
        </a:p>
      </dgm:t>
    </dgm:pt>
    <dgm:pt modelId="{778D9FB0-97EC-4DC2-91E6-35E7813AB3A6}" type="pres">
      <dgm:prSet presAssocID="{817C6568-F28C-4743-BA7E-6E19C351E28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C19C5903-9687-49AA-8AF6-BDE81107C0E0}" type="pres">
      <dgm:prSet presAssocID="{817C6568-F28C-4743-BA7E-6E19C351E28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72DF722-9191-415A-9E31-B338685571E7}" type="pres">
      <dgm:prSet presAssocID="{0F3FD1E9-6216-42E8-8280-F56838A7E8EF}" presName="node" presStyleLbl="node1" presStyleIdx="0" presStyleCnt="5" custScaleX="120135" custScaleY="100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B6334-85DA-40B9-A091-CAFB47877314}" type="pres">
      <dgm:prSet presAssocID="{188A1104-747D-4BD1-A6E3-F6ED578F7D8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25386809-516C-400F-9E02-BA23EF187058}" type="pres">
      <dgm:prSet presAssocID="{188A1104-747D-4BD1-A6E3-F6ED578F7D8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AEA66C6-8AD6-444F-9D5B-43362A19C696}" type="pres">
      <dgm:prSet presAssocID="{A975DA7D-2481-4112-8E7D-CEAAF6C509DA}" presName="node" presStyleLbl="node1" presStyleIdx="1" presStyleCnt="5" custScaleX="104886" custRadScaleRad="101114" custRadScaleInc="4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CA115-E012-47C9-A1FD-619283645D1D}" type="pres">
      <dgm:prSet presAssocID="{CEE19094-B14D-4F8D-9BD7-21BD0EEED80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BAB09EC-A2AD-4940-9E28-8474011B11FF}" type="pres">
      <dgm:prSet presAssocID="{CEE19094-B14D-4F8D-9BD7-21BD0EEED80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E624401-BA83-41F4-B854-EBD658ADD6D6}" type="pres">
      <dgm:prSet presAssocID="{F67EC86F-C87E-48D1-BD2A-C3EF3D76F8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84C9-C282-4446-8E01-814F5805161D}" type="pres">
      <dgm:prSet presAssocID="{BC082BC6-1425-43D6-81CB-D0CC8C9E779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3CC569E-314C-4D54-BC88-47B9A1883F6C}" type="pres">
      <dgm:prSet presAssocID="{BC082BC6-1425-43D6-81CB-D0CC8C9E779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0FC28CF-E505-46F6-8391-F4C47DEAB871}" type="pres">
      <dgm:prSet presAssocID="{DEB3680D-B158-4425-9027-70D22BB845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6BF5C-0D7C-42B3-B0DB-211202E8F26D}" type="pres">
      <dgm:prSet presAssocID="{6B696558-8A99-43CD-A75A-18BA09EEAA1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820F672-86D6-4280-AF1B-3B588132A5C0}" type="pres">
      <dgm:prSet presAssocID="{6B696558-8A99-43CD-A75A-18BA09EEAA1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E0E084F-3423-487B-A6CD-3008FC27D2AD}" type="pres">
      <dgm:prSet presAssocID="{4B115CE1-5C7F-420F-8FE3-14C6027DCA53}" presName="node" presStyleLbl="node1" presStyleIdx="4" presStyleCnt="5" custScaleX="112425" custScaleY="111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AD734-AC6E-4291-A990-C393A2808DE2}" type="presOf" srcId="{817C6568-F28C-4743-BA7E-6E19C351E28F}" destId="{778D9FB0-97EC-4DC2-91E6-35E7813AB3A6}" srcOrd="0" destOrd="0" presId="urn:microsoft.com/office/officeart/2005/8/layout/radial5"/>
    <dgm:cxn modelId="{2E4CD7EE-5258-43C1-B37E-FA86BA76EA34}" type="presOf" srcId="{21526907-CBB1-497B-8160-0525AB767AF7}" destId="{71518815-FC74-49D7-8F66-ABAAD4D8590C}" srcOrd="0" destOrd="0" presId="urn:microsoft.com/office/officeart/2005/8/layout/radial5"/>
    <dgm:cxn modelId="{A71DD6BC-7D82-4158-98D4-5EDF222315CF}" type="presOf" srcId="{188A1104-747D-4BD1-A6E3-F6ED578F7D8A}" destId="{15CB6334-85DA-40B9-A091-CAFB47877314}" srcOrd="0" destOrd="0" presId="urn:microsoft.com/office/officeart/2005/8/layout/radial5"/>
    <dgm:cxn modelId="{971F0518-F5A3-4CEE-9043-B85BB0C6CC48}" type="presOf" srcId="{CEE19094-B14D-4F8D-9BD7-21BD0EEED800}" destId="{7BAB09EC-A2AD-4940-9E28-8474011B11FF}" srcOrd="1" destOrd="0" presId="urn:microsoft.com/office/officeart/2005/8/layout/radial5"/>
    <dgm:cxn modelId="{94272D07-D2EF-40DC-AB6D-4FA57F782700}" type="presOf" srcId="{DEB3680D-B158-4425-9027-70D22BB8457D}" destId="{40FC28CF-E505-46F6-8391-F4C47DEAB871}" srcOrd="0" destOrd="0" presId="urn:microsoft.com/office/officeart/2005/8/layout/radial5"/>
    <dgm:cxn modelId="{B262820A-5334-4B63-80DC-404BD5812CDC}" type="presOf" srcId="{188A1104-747D-4BD1-A6E3-F6ED578F7D8A}" destId="{25386809-516C-400F-9E02-BA23EF187058}" srcOrd="1" destOrd="0" presId="urn:microsoft.com/office/officeart/2005/8/layout/radial5"/>
    <dgm:cxn modelId="{2D5E256F-21A7-410E-9C61-F6765AF1FE71}" type="presOf" srcId="{F67EC86F-C87E-48D1-BD2A-C3EF3D76F8E9}" destId="{CE624401-BA83-41F4-B854-EBD658ADD6D6}" srcOrd="0" destOrd="0" presId="urn:microsoft.com/office/officeart/2005/8/layout/radial5"/>
    <dgm:cxn modelId="{965815D5-BDCF-4F7B-9F79-6E74020072E5}" type="presOf" srcId="{CEE19094-B14D-4F8D-9BD7-21BD0EEED800}" destId="{5EDCA115-E012-47C9-A1FD-619283645D1D}" srcOrd="0" destOrd="0" presId="urn:microsoft.com/office/officeart/2005/8/layout/radial5"/>
    <dgm:cxn modelId="{0682AE93-ABE0-482B-A947-FF9061882C44}" type="presOf" srcId="{6B696558-8A99-43CD-A75A-18BA09EEAA11}" destId="{A820F672-86D6-4280-AF1B-3B588132A5C0}" srcOrd="1" destOrd="0" presId="urn:microsoft.com/office/officeart/2005/8/layout/radial5"/>
    <dgm:cxn modelId="{1665F18A-4E0A-468E-A1D3-5FDBEDC1336D}" type="presOf" srcId="{BC082BC6-1425-43D6-81CB-D0CC8C9E7799}" destId="{63CC569E-314C-4D54-BC88-47B9A1883F6C}" srcOrd="1" destOrd="0" presId="urn:microsoft.com/office/officeart/2005/8/layout/radial5"/>
    <dgm:cxn modelId="{194D1374-2E05-4864-A7EB-4CA3A72313A9}" srcId="{21526907-CBB1-497B-8160-0525AB767AF7}" destId="{0F3FD1E9-6216-42E8-8280-F56838A7E8EF}" srcOrd="0" destOrd="0" parTransId="{817C6568-F28C-4743-BA7E-6E19C351E28F}" sibTransId="{8A06B651-76DF-497F-93CB-2AB52B4B6212}"/>
    <dgm:cxn modelId="{5189D49B-8AB8-4026-8CEE-A4047925D571}" srcId="{21526907-CBB1-497B-8160-0525AB767AF7}" destId="{F67EC86F-C87E-48D1-BD2A-C3EF3D76F8E9}" srcOrd="2" destOrd="0" parTransId="{CEE19094-B14D-4F8D-9BD7-21BD0EEED800}" sibTransId="{5EF56A55-0415-4F1E-8440-0EA81FCA5DA2}"/>
    <dgm:cxn modelId="{E358B7DC-2668-4287-B0B9-A6D2C957749A}" type="presOf" srcId="{A975DA7D-2481-4112-8E7D-CEAAF6C509DA}" destId="{7AEA66C6-8AD6-444F-9D5B-43362A19C696}" srcOrd="0" destOrd="0" presId="urn:microsoft.com/office/officeart/2005/8/layout/radial5"/>
    <dgm:cxn modelId="{91D3035C-40E6-4EAA-8AD2-D7CCB1B55554}" type="presOf" srcId="{817C6568-F28C-4743-BA7E-6E19C351E28F}" destId="{C19C5903-9687-49AA-8AF6-BDE81107C0E0}" srcOrd="1" destOrd="0" presId="urn:microsoft.com/office/officeart/2005/8/layout/radial5"/>
    <dgm:cxn modelId="{FEBC8979-396A-4EAC-85C4-A9E6E39AE26F}" srcId="{C1F2F396-B055-4865-9544-B7BEE0768736}" destId="{21526907-CBB1-497B-8160-0525AB767AF7}" srcOrd="0" destOrd="0" parTransId="{B0C5E308-46B9-4202-88EF-422F89A7C20E}" sibTransId="{D193DE25-0CF7-45C3-B4A8-2F415A339A5C}"/>
    <dgm:cxn modelId="{D72EDEA1-FA80-4700-95F1-0EC62B53BE47}" type="presOf" srcId="{0F3FD1E9-6216-42E8-8280-F56838A7E8EF}" destId="{E72DF722-9191-415A-9E31-B338685571E7}" srcOrd="0" destOrd="0" presId="urn:microsoft.com/office/officeart/2005/8/layout/radial5"/>
    <dgm:cxn modelId="{82B02A6C-04C8-44BD-BAED-0384F0A95AD2}" srcId="{21526907-CBB1-497B-8160-0525AB767AF7}" destId="{DEB3680D-B158-4425-9027-70D22BB8457D}" srcOrd="3" destOrd="0" parTransId="{BC082BC6-1425-43D6-81CB-D0CC8C9E7799}" sibTransId="{FAC4344E-2B98-4486-B57B-9BE726661AD6}"/>
    <dgm:cxn modelId="{6EC9B85B-5009-4C41-B5C5-15F04CCF4AC7}" srcId="{21526907-CBB1-497B-8160-0525AB767AF7}" destId="{4B115CE1-5C7F-420F-8FE3-14C6027DCA53}" srcOrd="4" destOrd="0" parTransId="{6B696558-8A99-43CD-A75A-18BA09EEAA11}" sibTransId="{D53D2E7C-2444-435C-91C0-2FBB26656240}"/>
    <dgm:cxn modelId="{DAA88657-04AD-4319-8F82-6CED6E4E7364}" type="presOf" srcId="{6B696558-8A99-43CD-A75A-18BA09EEAA11}" destId="{BF76BF5C-0D7C-42B3-B0DB-211202E8F26D}" srcOrd="0" destOrd="0" presId="urn:microsoft.com/office/officeart/2005/8/layout/radial5"/>
    <dgm:cxn modelId="{E8F6C335-157E-41EA-BC6B-AB876954708C}" type="presOf" srcId="{C1F2F396-B055-4865-9544-B7BEE0768736}" destId="{78D0FF66-92E2-4CE4-AD69-6FD6159E8D8D}" srcOrd="0" destOrd="0" presId="urn:microsoft.com/office/officeart/2005/8/layout/radial5"/>
    <dgm:cxn modelId="{0BE47A3D-8693-48D8-935E-B8298B2BFD4F}" type="presOf" srcId="{BC082BC6-1425-43D6-81CB-D0CC8C9E7799}" destId="{CA9484C9-C282-4446-8E01-814F5805161D}" srcOrd="0" destOrd="0" presId="urn:microsoft.com/office/officeart/2005/8/layout/radial5"/>
    <dgm:cxn modelId="{89C45CEB-0EA8-4256-AB6B-B28A38C67346}" srcId="{21526907-CBB1-497B-8160-0525AB767AF7}" destId="{A975DA7D-2481-4112-8E7D-CEAAF6C509DA}" srcOrd="1" destOrd="0" parTransId="{188A1104-747D-4BD1-A6E3-F6ED578F7D8A}" sibTransId="{E7917D9B-46F3-4C39-B828-96F9E8ACE7DD}"/>
    <dgm:cxn modelId="{15CC1BDE-D735-4697-BD6A-53D667790EF8}" type="presOf" srcId="{4B115CE1-5C7F-420F-8FE3-14C6027DCA53}" destId="{DE0E084F-3423-487B-A6CD-3008FC27D2AD}" srcOrd="0" destOrd="0" presId="urn:microsoft.com/office/officeart/2005/8/layout/radial5"/>
    <dgm:cxn modelId="{A36F5AD2-0833-46A1-8A5E-D5B75CE73879}" type="presParOf" srcId="{78D0FF66-92E2-4CE4-AD69-6FD6159E8D8D}" destId="{71518815-FC74-49D7-8F66-ABAAD4D8590C}" srcOrd="0" destOrd="0" presId="urn:microsoft.com/office/officeart/2005/8/layout/radial5"/>
    <dgm:cxn modelId="{3EE4556C-DBBC-44E5-98B9-35CE2651E38A}" type="presParOf" srcId="{78D0FF66-92E2-4CE4-AD69-6FD6159E8D8D}" destId="{778D9FB0-97EC-4DC2-91E6-35E7813AB3A6}" srcOrd="1" destOrd="0" presId="urn:microsoft.com/office/officeart/2005/8/layout/radial5"/>
    <dgm:cxn modelId="{7619EF31-AD88-4529-B6B8-8A4999672A5A}" type="presParOf" srcId="{778D9FB0-97EC-4DC2-91E6-35E7813AB3A6}" destId="{C19C5903-9687-49AA-8AF6-BDE81107C0E0}" srcOrd="0" destOrd="0" presId="urn:microsoft.com/office/officeart/2005/8/layout/radial5"/>
    <dgm:cxn modelId="{2DDC0156-9955-4AC1-AF5C-0A362212F2D5}" type="presParOf" srcId="{78D0FF66-92E2-4CE4-AD69-6FD6159E8D8D}" destId="{E72DF722-9191-415A-9E31-B338685571E7}" srcOrd="2" destOrd="0" presId="urn:microsoft.com/office/officeart/2005/8/layout/radial5"/>
    <dgm:cxn modelId="{4A0A8D60-E5ED-4818-A507-00599617E34A}" type="presParOf" srcId="{78D0FF66-92E2-4CE4-AD69-6FD6159E8D8D}" destId="{15CB6334-85DA-40B9-A091-CAFB47877314}" srcOrd="3" destOrd="0" presId="urn:microsoft.com/office/officeart/2005/8/layout/radial5"/>
    <dgm:cxn modelId="{9C90EA55-137F-495F-872A-ABAF6494B48D}" type="presParOf" srcId="{15CB6334-85DA-40B9-A091-CAFB47877314}" destId="{25386809-516C-400F-9E02-BA23EF187058}" srcOrd="0" destOrd="0" presId="urn:microsoft.com/office/officeart/2005/8/layout/radial5"/>
    <dgm:cxn modelId="{46E05252-EB5D-45FA-814B-1CA22A4ECA01}" type="presParOf" srcId="{78D0FF66-92E2-4CE4-AD69-6FD6159E8D8D}" destId="{7AEA66C6-8AD6-444F-9D5B-43362A19C696}" srcOrd="4" destOrd="0" presId="urn:microsoft.com/office/officeart/2005/8/layout/radial5"/>
    <dgm:cxn modelId="{F5E3788F-076A-4ED0-B976-4DDE7147DD17}" type="presParOf" srcId="{78D0FF66-92E2-4CE4-AD69-6FD6159E8D8D}" destId="{5EDCA115-E012-47C9-A1FD-619283645D1D}" srcOrd="5" destOrd="0" presId="urn:microsoft.com/office/officeart/2005/8/layout/radial5"/>
    <dgm:cxn modelId="{FA5302AC-8485-4F2E-8F57-65A771BDA4B5}" type="presParOf" srcId="{5EDCA115-E012-47C9-A1FD-619283645D1D}" destId="{7BAB09EC-A2AD-4940-9E28-8474011B11FF}" srcOrd="0" destOrd="0" presId="urn:microsoft.com/office/officeart/2005/8/layout/radial5"/>
    <dgm:cxn modelId="{68156BC9-CF89-4B33-874E-B73E0D350D8B}" type="presParOf" srcId="{78D0FF66-92E2-4CE4-AD69-6FD6159E8D8D}" destId="{CE624401-BA83-41F4-B854-EBD658ADD6D6}" srcOrd="6" destOrd="0" presId="urn:microsoft.com/office/officeart/2005/8/layout/radial5"/>
    <dgm:cxn modelId="{1922BBA6-5CF8-4557-9EC9-26D704DEE08E}" type="presParOf" srcId="{78D0FF66-92E2-4CE4-AD69-6FD6159E8D8D}" destId="{CA9484C9-C282-4446-8E01-814F5805161D}" srcOrd="7" destOrd="0" presId="urn:microsoft.com/office/officeart/2005/8/layout/radial5"/>
    <dgm:cxn modelId="{B9964848-76DC-4E67-81D0-2DE8FAD0F65E}" type="presParOf" srcId="{CA9484C9-C282-4446-8E01-814F5805161D}" destId="{63CC569E-314C-4D54-BC88-47B9A1883F6C}" srcOrd="0" destOrd="0" presId="urn:microsoft.com/office/officeart/2005/8/layout/radial5"/>
    <dgm:cxn modelId="{9E1BDC8E-A600-4DE1-954E-EDC24B16A049}" type="presParOf" srcId="{78D0FF66-92E2-4CE4-AD69-6FD6159E8D8D}" destId="{40FC28CF-E505-46F6-8391-F4C47DEAB871}" srcOrd="8" destOrd="0" presId="urn:microsoft.com/office/officeart/2005/8/layout/radial5"/>
    <dgm:cxn modelId="{67438177-88C6-4831-961E-714743E3FD54}" type="presParOf" srcId="{78D0FF66-92E2-4CE4-AD69-6FD6159E8D8D}" destId="{BF76BF5C-0D7C-42B3-B0DB-211202E8F26D}" srcOrd="9" destOrd="0" presId="urn:microsoft.com/office/officeart/2005/8/layout/radial5"/>
    <dgm:cxn modelId="{03C9382F-A8DB-49F4-B23B-F77B1631D762}" type="presParOf" srcId="{BF76BF5C-0D7C-42B3-B0DB-211202E8F26D}" destId="{A820F672-86D6-4280-AF1B-3B588132A5C0}" srcOrd="0" destOrd="0" presId="urn:microsoft.com/office/officeart/2005/8/layout/radial5"/>
    <dgm:cxn modelId="{D0519F79-47C6-422F-852D-6A4926383E29}" type="presParOf" srcId="{78D0FF66-92E2-4CE4-AD69-6FD6159E8D8D}" destId="{DE0E084F-3423-487B-A6CD-3008FC27D2A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17ED4-8B11-48F5-BEEE-2F238AA0F365}">
      <dsp:nvSpPr>
        <dsp:cNvPr id="0" name=""/>
        <dsp:cNvSpPr/>
      </dsp:nvSpPr>
      <dsp:spPr>
        <a:xfrm>
          <a:off x="1605419" y="1397578"/>
          <a:ext cx="1476933" cy="1462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75000"/>
                </a:schemeClr>
              </a:solidFill>
            </a:rPr>
            <a:t>СУОТ</a:t>
          </a:r>
          <a:endParaRPr lang="ru-RU" sz="1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821711" y="1611789"/>
        <a:ext cx="1044349" cy="1034299"/>
      </dsp:txXfrm>
    </dsp:sp>
    <dsp:sp modelId="{3C9428B7-2FFC-4115-A015-DAF4F5AA6702}">
      <dsp:nvSpPr>
        <dsp:cNvPr id="0" name=""/>
        <dsp:cNvSpPr/>
      </dsp:nvSpPr>
      <dsp:spPr>
        <a:xfrm rot="16255547">
          <a:off x="2265329" y="1029607"/>
          <a:ext cx="186254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92816" y="1136599"/>
        <a:ext cx="130378" cy="237176"/>
      </dsp:txXfrm>
    </dsp:sp>
    <dsp:sp modelId="{A18F4CEF-A7A0-4C6B-839D-AC055FCB666C}">
      <dsp:nvSpPr>
        <dsp:cNvPr id="0" name=""/>
        <dsp:cNvSpPr/>
      </dsp:nvSpPr>
      <dsp:spPr>
        <a:xfrm>
          <a:off x="1846653" y="0"/>
          <a:ext cx="1046361" cy="1046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75000"/>
                </a:schemeClr>
              </a:solidFill>
            </a:rPr>
            <a:t>ОПР</a:t>
          </a:r>
          <a:endParaRPr lang="ru-RU" sz="23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999889" y="153236"/>
        <a:ext cx="739889" cy="739889"/>
      </dsp:txXfrm>
    </dsp:sp>
    <dsp:sp modelId="{1C7A1811-0CA1-4E26-97C6-506C1DA02391}">
      <dsp:nvSpPr>
        <dsp:cNvPr id="0" name=""/>
        <dsp:cNvSpPr/>
      </dsp:nvSpPr>
      <dsp:spPr>
        <a:xfrm rot="19476176">
          <a:off x="3006976" y="1368975"/>
          <a:ext cx="256505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014088" y="1470320"/>
        <a:ext cx="179554" cy="237176"/>
      </dsp:txXfrm>
    </dsp:sp>
    <dsp:sp modelId="{1DB4CCC4-A84A-4745-AC01-B38D45F1FF4E}">
      <dsp:nvSpPr>
        <dsp:cNvPr id="0" name=""/>
        <dsp:cNvSpPr/>
      </dsp:nvSpPr>
      <dsp:spPr>
        <a:xfrm>
          <a:off x="3211116" y="501826"/>
          <a:ext cx="1234340" cy="1144635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</a:schemeClr>
              </a:solidFill>
            </a:rPr>
            <a:t>Медицинские осмотры</a:t>
          </a:r>
          <a:endParaRPr lang="ru-RU" sz="14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391881" y="669454"/>
        <a:ext cx="872810" cy="809379"/>
      </dsp:txXfrm>
    </dsp:sp>
    <dsp:sp modelId="{4A8048D2-DF20-4AC1-9131-497F27A0B751}">
      <dsp:nvSpPr>
        <dsp:cNvPr id="0" name=""/>
        <dsp:cNvSpPr/>
      </dsp:nvSpPr>
      <dsp:spPr>
        <a:xfrm rot="786040">
          <a:off x="3167781" y="2154257"/>
          <a:ext cx="268374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168829" y="2224190"/>
        <a:ext cx="187862" cy="237176"/>
      </dsp:txXfrm>
    </dsp:sp>
    <dsp:sp modelId="{7FC01C6D-C306-4D84-BC4B-A868F2F5A30A}">
      <dsp:nvSpPr>
        <dsp:cNvPr id="0" name=""/>
        <dsp:cNvSpPr/>
      </dsp:nvSpPr>
      <dsp:spPr>
        <a:xfrm>
          <a:off x="3538936" y="1961758"/>
          <a:ext cx="1218414" cy="1174132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75000"/>
                </a:schemeClr>
              </a:solidFill>
            </a:rPr>
            <a:t>Обучение сотрудников</a:t>
          </a:r>
          <a:endParaRPr lang="ru-RU" sz="16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717369" y="2133706"/>
        <a:ext cx="861548" cy="830236"/>
      </dsp:txXfrm>
    </dsp:sp>
    <dsp:sp modelId="{CE859E88-2926-49FE-BBCF-51C82370151D}">
      <dsp:nvSpPr>
        <dsp:cNvPr id="0" name=""/>
        <dsp:cNvSpPr/>
      </dsp:nvSpPr>
      <dsp:spPr>
        <a:xfrm rot="3827036">
          <a:off x="2652998" y="2713635"/>
          <a:ext cx="152240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665746" y="2772206"/>
        <a:ext cx="106568" cy="237176"/>
      </dsp:txXfrm>
    </dsp:sp>
    <dsp:sp modelId="{34607508-2CA7-42F3-921E-473FCAFDA063}">
      <dsp:nvSpPr>
        <dsp:cNvPr id="0" name=""/>
        <dsp:cNvSpPr/>
      </dsp:nvSpPr>
      <dsp:spPr>
        <a:xfrm>
          <a:off x="2502406" y="2990178"/>
          <a:ext cx="1046361" cy="104636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75000"/>
                </a:schemeClr>
              </a:solidFill>
            </a:rPr>
            <a:t>И т.д.</a:t>
          </a:r>
          <a:endParaRPr lang="ru-RU" sz="1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655642" y="3143414"/>
        <a:ext cx="739889" cy="739889"/>
      </dsp:txXfrm>
    </dsp:sp>
    <dsp:sp modelId="{1A04E60F-3D9A-4B42-A795-488AB438725C}">
      <dsp:nvSpPr>
        <dsp:cNvPr id="0" name=""/>
        <dsp:cNvSpPr/>
      </dsp:nvSpPr>
      <dsp:spPr>
        <a:xfrm rot="7445065">
          <a:off x="1717311" y="2700081"/>
          <a:ext cx="212742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767106" y="2752709"/>
        <a:ext cx="148919" cy="237176"/>
      </dsp:txXfrm>
    </dsp:sp>
    <dsp:sp modelId="{6ED09E71-FE6E-4BEA-BBBA-F9BFF087D667}">
      <dsp:nvSpPr>
        <dsp:cNvPr id="0" name=""/>
        <dsp:cNvSpPr/>
      </dsp:nvSpPr>
      <dsp:spPr>
        <a:xfrm>
          <a:off x="837185" y="2990178"/>
          <a:ext cx="1139854" cy="104636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</a:schemeClr>
              </a:solidFill>
            </a:rPr>
            <a:t>Выдача молока, ЛПП</a:t>
          </a:r>
          <a:endParaRPr lang="ru-RU" sz="14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004113" y="3143414"/>
        <a:ext cx="805998" cy="739889"/>
      </dsp:txXfrm>
    </dsp:sp>
    <dsp:sp modelId="{E38FFB6A-5DAF-4344-9C70-DAC53025AD13}">
      <dsp:nvSpPr>
        <dsp:cNvPr id="0" name=""/>
        <dsp:cNvSpPr/>
      </dsp:nvSpPr>
      <dsp:spPr>
        <a:xfrm rot="10072283">
          <a:off x="1279945" y="2133567"/>
          <a:ext cx="245412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352747" y="2204891"/>
        <a:ext cx="171788" cy="237176"/>
      </dsp:txXfrm>
    </dsp:sp>
    <dsp:sp modelId="{A794FC05-AFEA-4F4B-B744-8081429452C0}">
      <dsp:nvSpPr>
        <dsp:cNvPr id="0" name=""/>
        <dsp:cNvSpPr/>
      </dsp:nvSpPr>
      <dsp:spPr>
        <a:xfrm>
          <a:off x="134824" y="1968060"/>
          <a:ext cx="1046361" cy="1046361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75000"/>
                </a:schemeClr>
              </a:solidFill>
            </a:rPr>
            <a:t>СОУТ</a:t>
          </a:r>
          <a:endParaRPr lang="ru-RU" sz="23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88060" y="2121296"/>
        <a:ext cx="739889" cy="739889"/>
      </dsp:txXfrm>
    </dsp:sp>
    <dsp:sp modelId="{B4E094EB-8820-4B6D-8B9B-FF8C154CC6EF}">
      <dsp:nvSpPr>
        <dsp:cNvPr id="0" name=""/>
        <dsp:cNvSpPr/>
      </dsp:nvSpPr>
      <dsp:spPr>
        <a:xfrm rot="13137916">
          <a:off x="1556412" y="1366331"/>
          <a:ext cx="177876" cy="395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603839" y="1462168"/>
        <a:ext cx="124513" cy="237176"/>
      </dsp:txXfrm>
    </dsp:sp>
    <dsp:sp modelId="{4B56253A-D803-48C6-8178-1E59785C8798}">
      <dsp:nvSpPr>
        <dsp:cNvPr id="0" name=""/>
        <dsp:cNvSpPr/>
      </dsp:nvSpPr>
      <dsp:spPr>
        <a:xfrm>
          <a:off x="402275" y="467499"/>
          <a:ext cx="1257977" cy="119963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75000"/>
                </a:schemeClr>
              </a:solidFill>
            </a:rPr>
            <a:t>СИЗ</a:t>
          </a:r>
          <a:endParaRPr lang="ru-RU" sz="23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86501" y="643181"/>
        <a:ext cx="889525" cy="848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8815-FC74-49D7-8F66-ABAAD4D8590C}">
      <dsp:nvSpPr>
        <dsp:cNvPr id="0" name=""/>
        <dsp:cNvSpPr/>
      </dsp:nvSpPr>
      <dsp:spPr>
        <a:xfrm>
          <a:off x="1679904" y="1496641"/>
          <a:ext cx="1125273" cy="12124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>
                  <a:lumMod val="75000"/>
                </a:schemeClr>
              </a:solidFill>
            </a:rPr>
            <a:t>ОПР</a:t>
          </a:r>
          <a:endParaRPr lang="ru-RU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844696" y="1674202"/>
        <a:ext cx="795689" cy="857337"/>
      </dsp:txXfrm>
    </dsp:sp>
    <dsp:sp modelId="{778D9FB0-97EC-4DC2-91E6-35E7813AB3A6}">
      <dsp:nvSpPr>
        <dsp:cNvPr id="0" name=""/>
        <dsp:cNvSpPr/>
      </dsp:nvSpPr>
      <dsp:spPr>
        <a:xfrm rot="16200000">
          <a:off x="2140601" y="1122150"/>
          <a:ext cx="203878" cy="37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71183" y="1227901"/>
        <a:ext cx="142715" cy="225507"/>
      </dsp:txXfrm>
    </dsp:sp>
    <dsp:sp modelId="{E72DF722-9191-415A-9E31-B338685571E7}">
      <dsp:nvSpPr>
        <dsp:cNvPr id="0" name=""/>
        <dsp:cNvSpPr/>
      </dsp:nvSpPr>
      <dsp:spPr>
        <a:xfrm>
          <a:off x="1578537" y="1307"/>
          <a:ext cx="1328007" cy="11106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</a:schemeClr>
              </a:solidFill>
            </a:rPr>
            <a:t>Процедура управления ПР</a:t>
          </a:r>
          <a:endParaRPr lang="ru-RU" sz="12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773019" y="163959"/>
        <a:ext cx="939043" cy="785353"/>
      </dsp:txXfrm>
    </dsp:sp>
    <dsp:sp modelId="{15CB6334-85DA-40B9-A091-CAFB47877314}">
      <dsp:nvSpPr>
        <dsp:cNvPr id="0" name=""/>
        <dsp:cNvSpPr/>
      </dsp:nvSpPr>
      <dsp:spPr>
        <a:xfrm rot="20626056">
          <a:off x="2870035" y="1699833"/>
          <a:ext cx="222751" cy="37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871367" y="1784342"/>
        <a:ext cx="155926" cy="225507"/>
      </dsp:txXfrm>
    </dsp:sp>
    <dsp:sp modelId="{7AEA66C6-8AD6-444F-9D5B-43362A19C696}">
      <dsp:nvSpPr>
        <dsp:cNvPr id="0" name=""/>
        <dsp:cNvSpPr/>
      </dsp:nvSpPr>
      <dsp:spPr>
        <a:xfrm>
          <a:off x="3163954" y="1113116"/>
          <a:ext cx="1159440" cy="11054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</a:schemeClr>
              </a:solidFill>
            </a:rPr>
            <a:t>Перечень рабочих мест</a:t>
          </a:r>
          <a:endParaRPr lang="ru-RU" sz="12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333750" y="1275002"/>
        <a:ext cx="819848" cy="781656"/>
      </dsp:txXfrm>
    </dsp:sp>
    <dsp:sp modelId="{5EDCA115-E012-47C9-A1FD-619283645D1D}">
      <dsp:nvSpPr>
        <dsp:cNvPr id="0" name=""/>
        <dsp:cNvSpPr/>
      </dsp:nvSpPr>
      <dsp:spPr>
        <a:xfrm rot="3240000">
          <a:off x="2597460" y="2550618"/>
          <a:ext cx="213842" cy="37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610682" y="2599837"/>
        <a:ext cx="149689" cy="225507"/>
      </dsp:txXfrm>
    </dsp:sp>
    <dsp:sp modelId="{CE624401-BA83-41F4-B854-EBD658ADD6D6}">
      <dsp:nvSpPr>
        <dsp:cNvPr id="0" name=""/>
        <dsp:cNvSpPr/>
      </dsp:nvSpPr>
      <dsp:spPr>
        <a:xfrm>
          <a:off x="2598680" y="2801087"/>
          <a:ext cx="1105428" cy="11054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</a:schemeClr>
              </a:solidFill>
            </a:rPr>
            <a:t>Реестр рисков</a:t>
          </a:r>
          <a:endParaRPr lang="ru-RU" sz="14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2760566" y="2962973"/>
        <a:ext cx="781656" cy="781656"/>
      </dsp:txXfrm>
    </dsp:sp>
    <dsp:sp modelId="{CA9484C9-C282-4446-8E01-814F5805161D}">
      <dsp:nvSpPr>
        <dsp:cNvPr id="0" name=""/>
        <dsp:cNvSpPr/>
      </dsp:nvSpPr>
      <dsp:spPr>
        <a:xfrm rot="7560000">
          <a:off x="1673778" y="2550618"/>
          <a:ext cx="213842" cy="37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724709" y="2599837"/>
        <a:ext cx="149689" cy="225507"/>
      </dsp:txXfrm>
    </dsp:sp>
    <dsp:sp modelId="{40FC28CF-E505-46F6-8391-F4C47DEAB871}">
      <dsp:nvSpPr>
        <dsp:cNvPr id="0" name=""/>
        <dsp:cNvSpPr/>
      </dsp:nvSpPr>
      <dsp:spPr>
        <a:xfrm>
          <a:off x="780971" y="2801087"/>
          <a:ext cx="1105428" cy="11054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</a:schemeClr>
              </a:solidFill>
            </a:rPr>
            <a:t>План корректирующих мероприятий </a:t>
          </a:r>
          <a:endParaRPr lang="ru-RU" sz="12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942857" y="2962973"/>
        <a:ext cx="781656" cy="781656"/>
      </dsp:txXfrm>
    </dsp:sp>
    <dsp:sp modelId="{BF76BF5C-0D7C-42B3-B0DB-211202E8F26D}">
      <dsp:nvSpPr>
        <dsp:cNvPr id="0" name=""/>
        <dsp:cNvSpPr/>
      </dsp:nvSpPr>
      <dsp:spPr>
        <a:xfrm rot="11880000">
          <a:off x="1443133" y="1686116"/>
          <a:ext cx="190271" cy="375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498817" y="1770104"/>
        <a:ext cx="133190" cy="225507"/>
      </dsp:txXfrm>
    </dsp:sp>
    <dsp:sp modelId="{DE0E084F-3423-487B-A6CD-3008FC27D2AD}">
      <dsp:nvSpPr>
        <dsp:cNvPr id="0" name=""/>
        <dsp:cNvSpPr/>
      </dsp:nvSpPr>
      <dsp:spPr>
        <a:xfrm>
          <a:off x="150594" y="1009412"/>
          <a:ext cx="1242778" cy="1231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</a:schemeClr>
              </a:solidFill>
            </a:rPr>
            <a:t>Карты ОПР</a:t>
          </a:r>
          <a:endParaRPr lang="ru-RU" sz="14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32595" y="1189731"/>
        <a:ext cx="878776" cy="87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A59E-F348-46A8-8A3A-068DA1A34B52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C4E8-64E8-4AAE-966F-D2080F56E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pPr/>
              <a:t>ср 17.04.24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lkot.mintrud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akot.rosmintru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5.xml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pchr.ru/" TargetMode="External"/><Relationship Id="rId2" Type="http://schemas.openxmlformats.org/officeDocument/2006/relationships/hyperlink" Target="mailto:lab-tpp@mail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kodeks://link/d?nd=564069047&amp;point=mark=000000000000000000000000000000000000000000000000007DO0KB" TargetMode="External"/><Relationship Id="rId7" Type="http://schemas.openxmlformats.org/officeDocument/2006/relationships/slide" Target="slide2.xml"/><Relationship Id="rId2" Type="http://schemas.openxmlformats.org/officeDocument/2006/relationships/hyperlink" Target="kodeks://link/d?nd=499067392&amp;point=mark=000000000000000000000000000000000000000000000000008Q40M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kodeks://link/d?nd=578340520&amp;point=mark=000000000000000000000000000000000000000000000000008Q80M6" TargetMode="External"/><Relationship Id="rId4" Type="http://schemas.openxmlformats.org/officeDocument/2006/relationships/hyperlink" Target="kodeks://link/d?nd=1302247037&amp;point=mark=000000000000000000000000000000000000000000000000007DG0K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329" y="2792627"/>
            <a:ext cx="11648303" cy="1672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Тема: </a:t>
            </a:r>
            <a:r>
              <a:rPr lang="ru-RU" sz="3600" b="1" dirty="0">
                <a:solidFill>
                  <a:schemeClr val="bg1"/>
                </a:solidFill>
              </a:rPr>
              <a:t>«Актуальные вопросы специальной оценки условий труда и оценки профессиональных рисков»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95071" y="5239264"/>
            <a:ext cx="4563762" cy="70845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r>
              <a:rPr lang="ru-RU" sz="2400" b="1" cap="none" dirty="0" smtClean="0">
                <a:solidFill>
                  <a:schemeClr val="tx1"/>
                </a:solidFill>
              </a:rPr>
              <a:t>окладчик: Начальник ИЛЦ </a:t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>	          Гурьева Ю.В.</a:t>
            </a:r>
            <a:endParaRPr lang="ru-RU" sz="2400" b="1" cap="none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125015" y="149674"/>
            <a:ext cx="9955368" cy="442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chemeClr val="tx1"/>
                </a:solidFill>
              </a:rPr>
              <a:t>С</a:t>
            </a:r>
            <a:r>
              <a:rPr lang="ru-RU" sz="2600" b="1" cap="none" dirty="0" smtClean="0">
                <a:solidFill>
                  <a:schemeClr val="tx1"/>
                </a:solidFill>
              </a:rPr>
              <a:t>оюз</a:t>
            </a:r>
            <a:r>
              <a:rPr lang="ru-RU" sz="2600" b="1" dirty="0" smtClean="0">
                <a:solidFill>
                  <a:schemeClr val="tx1"/>
                </a:solidFill>
              </a:rPr>
              <a:t> «Т</a:t>
            </a:r>
            <a:r>
              <a:rPr lang="ru-RU" sz="2600" b="1" cap="none" dirty="0" smtClean="0">
                <a:solidFill>
                  <a:schemeClr val="tx1"/>
                </a:solidFill>
              </a:rPr>
              <a:t>оргово-промышленная палата Чувашской Республики</a:t>
            </a:r>
            <a:r>
              <a:rPr lang="ru-RU" sz="2600" b="1" dirty="0" smtClean="0">
                <a:solidFill>
                  <a:schemeClr val="tx1"/>
                </a:solidFill>
              </a:rPr>
              <a:t>»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46" y="402812"/>
            <a:ext cx="10053483" cy="62268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5. </a:t>
            </a:r>
            <a:r>
              <a:rPr lang="ru-RU" sz="2400" dirty="0"/>
              <a:t>Изменения в Федеральном законе от 28.12.2013 № 426-ФЗ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59" y="1581665"/>
            <a:ext cx="10437341" cy="4285735"/>
          </a:xfrm>
        </p:spPr>
        <p:txBody>
          <a:bodyPr>
            <a:normAutofit/>
          </a:bodyPr>
          <a:lstStyle/>
          <a:p>
            <a:r>
              <a:rPr lang="en-US" sz="1800" dirty="0"/>
              <a:t>http://www.att-support.ru/index.php?option=com_content&amp;view=section&amp;id=4&amp;Itemid=34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837" t="16937" r="50946" b="29490"/>
          <a:stretch/>
        </p:blipFill>
        <p:spPr>
          <a:xfrm>
            <a:off x="729047" y="2257168"/>
            <a:ext cx="5025082" cy="3674076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365" t="64505" r="80540" b="30691"/>
          <a:stretch/>
        </p:blipFill>
        <p:spPr>
          <a:xfrm>
            <a:off x="6359610" y="2257168"/>
            <a:ext cx="5234731" cy="11697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280140D1-CEEC-4F04-8BEF-47C355003AEF}" type="slidenum">
              <a:rPr lang="ru-RU" smtClean="0"/>
              <a:pPr algn="ctr"/>
              <a:t>10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718" y="441449"/>
            <a:ext cx="9971105" cy="62268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5. </a:t>
            </a:r>
            <a:r>
              <a:rPr lang="ru-RU" sz="2800" dirty="0"/>
              <a:t>Изменения в Федеральном законе от 28.12.2013 № 426-ФЗ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94" t="6786" r="5783" b="3968"/>
          <a:stretch/>
        </p:blipFill>
        <p:spPr>
          <a:xfrm>
            <a:off x="2108887" y="1477158"/>
            <a:ext cx="6993923" cy="40024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149" t="55015" r="23311" b="40060"/>
          <a:stretch/>
        </p:blipFill>
        <p:spPr>
          <a:xfrm>
            <a:off x="279830" y="5597610"/>
            <a:ext cx="11417643" cy="6672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D5C3FFD4-EF0E-4462-9CC3-D1B9302DE244}" type="slidenum">
              <a:rPr lang="ru-RU" smtClean="0"/>
              <a:pPr algn="ctr"/>
              <a:t>11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35" y="402812"/>
            <a:ext cx="10012294" cy="622683"/>
          </a:xfrm>
        </p:spPr>
        <p:txBody>
          <a:bodyPr>
            <a:noAutofit/>
          </a:bodyPr>
          <a:lstStyle/>
          <a:p>
            <a:r>
              <a:rPr lang="ru-RU" sz="2400" dirty="0"/>
              <a:t>5. Изменения в Федеральном законе от 28.12.2013 № 426-ФЗ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10" t="23378" r="38272" b="26080"/>
          <a:stretch/>
        </p:blipFill>
        <p:spPr>
          <a:xfrm>
            <a:off x="1771135" y="1523999"/>
            <a:ext cx="8204887" cy="4778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F1886EB9-9045-4ABB-B55E-F047DE4C197A}" type="slidenum">
              <a:rPr lang="ru-RU" smtClean="0"/>
              <a:pPr algn="ctr"/>
              <a:t>12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184" y="402812"/>
            <a:ext cx="10045245" cy="622683"/>
          </a:xfrm>
        </p:spPr>
        <p:txBody>
          <a:bodyPr>
            <a:noAutofit/>
          </a:bodyPr>
          <a:lstStyle/>
          <a:p>
            <a:r>
              <a:rPr lang="ru-RU" sz="2400" dirty="0"/>
              <a:t>5. Изменения в Федеральном законе от 28.12.2013 № 426-ФЗ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27" t="17138" r="32486" b="32068"/>
          <a:stretch/>
        </p:blipFill>
        <p:spPr>
          <a:xfrm>
            <a:off x="1618569" y="1309816"/>
            <a:ext cx="8453964" cy="4961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4DAD3850-9E7D-4988-B650-DF802E1F35F3}" type="slidenum">
              <a:rPr lang="ru-RU" smtClean="0"/>
              <a:t>13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703" y="402812"/>
            <a:ext cx="9888726" cy="622683"/>
          </a:xfrm>
        </p:spPr>
        <p:txBody>
          <a:bodyPr>
            <a:noAutofit/>
          </a:bodyPr>
          <a:lstStyle/>
          <a:p>
            <a:r>
              <a:rPr lang="ru-RU" sz="2400" dirty="0"/>
              <a:t>5. Изменения в Федеральном законе от 28.12.2013 № 426-ФЗ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6" r="6689" b="46291"/>
          <a:stretch/>
        </p:blipFill>
        <p:spPr>
          <a:xfrm>
            <a:off x="154036" y="1643032"/>
            <a:ext cx="11711772" cy="473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5A48ACB7-EB10-449B-9455-0AC6B04B898B}" type="slidenum">
              <a:rPr lang="ru-RU" smtClean="0"/>
              <a:t>14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25" y="402812"/>
            <a:ext cx="10021304" cy="622683"/>
          </a:xfrm>
        </p:spPr>
        <p:txBody>
          <a:bodyPr>
            <a:normAutofit/>
          </a:bodyPr>
          <a:lstStyle/>
          <a:p>
            <a:r>
              <a:rPr lang="ru-RU" sz="2400" dirty="0"/>
              <a:t>5. Изменения в Федеральном законе от 28.12.2013 № 426-ФЗ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14450"/>
            <a:ext cx="9601200" cy="455295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https://lkot.mintrud.gov.ru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8C6D1A48-EBEC-40E5-9C97-0D54A39B9B0F}" type="slidenum">
              <a:rPr lang="ru-RU" smtClean="0"/>
              <a:pPr algn="ctr"/>
              <a:t>15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844" t="13056" r="14063" b="3611"/>
          <a:stretch/>
        </p:blipFill>
        <p:spPr>
          <a:xfrm>
            <a:off x="2538034" y="1762898"/>
            <a:ext cx="6346731" cy="45012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21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5" y="402812"/>
            <a:ext cx="10040354" cy="622683"/>
          </a:xfrm>
        </p:spPr>
        <p:txBody>
          <a:bodyPr>
            <a:noAutofit/>
          </a:bodyPr>
          <a:lstStyle/>
          <a:p>
            <a:r>
              <a:rPr lang="ru-RU" sz="2400" dirty="0"/>
              <a:t>5. Изменения в Федеральном законе от 28.12.2013 № 426-ФЗ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57" t="44985" r="28621" b="37718"/>
          <a:stretch/>
        </p:blipFill>
        <p:spPr>
          <a:xfrm>
            <a:off x="5930752" y="1684005"/>
            <a:ext cx="5679027" cy="1643450"/>
          </a:xfrm>
          <a:prstGeom prst="rect">
            <a:avLst/>
          </a:prstGeom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98854F77-2E79-474E-BC16-4A5A210E5DCC}" type="slidenum">
              <a:rPr lang="ru-RU" smtClean="0"/>
              <a:pPr algn="ctr"/>
              <a:t>16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17550" t="7534" r="11449" b="8890"/>
          <a:stretch/>
        </p:blipFill>
        <p:spPr>
          <a:xfrm>
            <a:off x="304800" y="1684005"/>
            <a:ext cx="5329881" cy="4115433"/>
          </a:xfrm>
          <a:prstGeom prst="rect">
            <a:avLst/>
          </a:prstGeom>
          <a:ln w="19050">
            <a:solidFill>
              <a:schemeClr val="tx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3784" t="11892" r="60608" b="83183"/>
          <a:stretch/>
        </p:blipFill>
        <p:spPr>
          <a:xfrm>
            <a:off x="5930752" y="3985965"/>
            <a:ext cx="5977066" cy="6465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1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402812"/>
            <a:ext cx="10087979" cy="62268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6. </a:t>
            </a:r>
            <a:r>
              <a:rPr lang="ru-RU" sz="2400" b="1" dirty="0"/>
              <a:t>Федеральная государственная </a:t>
            </a:r>
            <a:r>
              <a:rPr lang="ru-RU" sz="2400" b="1" dirty="0" smtClean="0"/>
              <a:t>информационная система </a:t>
            </a:r>
            <a:r>
              <a:rPr lang="ru-RU" sz="2400" b="1" dirty="0"/>
              <a:t>учета результатов </a:t>
            </a:r>
            <a:r>
              <a:rPr lang="ru-RU" sz="2400" b="1" dirty="0" smtClean="0"/>
              <a:t>СОУТ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1295401"/>
            <a:ext cx="10153650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https://akot.rosmintrud.ru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83866" y="63817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D0C4192F-D65D-4DF1-925F-B288F41A3D0F}" type="slidenum">
              <a:rPr lang="ru-RU" smtClean="0"/>
              <a:pPr algn="ctr"/>
              <a:t>17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595" t="12972" r="13851" b="7388"/>
          <a:stretch/>
        </p:blipFill>
        <p:spPr>
          <a:xfrm>
            <a:off x="2430161" y="1683142"/>
            <a:ext cx="6598509" cy="44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275" y="402812"/>
            <a:ext cx="9964154" cy="622683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6. </a:t>
            </a:r>
            <a:r>
              <a:rPr lang="ru-RU" sz="2200" b="1" dirty="0"/>
              <a:t>Федеральная государственная </a:t>
            </a:r>
            <a:r>
              <a:rPr lang="ru-RU" sz="2200" b="1" dirty="0" smtClean="0"/>
              <a:t>информационная система </a:t>
            </a:r>
            <a:r>
              <a:rPr lang="ru-RU" sz="2200" b="1" dirty="0"/>
              <a:t>учета результатов СОУТ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00" t="12766" r="2876" b="6383"/>
          <a:stretch/>
        </p:blipFill>
        <p:spPr>
          <a:xfrm>
            <a:off x="1128584" y="1338291"/>
            <a:ext cx="9072109" cy="4881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12497" y="6381750"/>
            <a:ext cx="569953" cy="400050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9768" y="6436667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2E87985B-DDFD-45D5-8F83-CDB432E0BCD5}" type="slidenum">
              <a:rPr lang="ru-RU" smtClean="0"/>
              <a:pPr algn="ctr"/>
              <a:t>18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7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46" y="509904"/>
            <a:ext cx="10045245" cy="622683"/>
          </a:xfrm>
        </p:spPr>
        <p:txBody>
          <a:bodyPr>
            <a:noAutofit/>
          </a:bodyPr>
          <a:lstStyle/>
          <a:p>
            <a:r>
              <a:rPr lang="ru-RU" sz="2200" dirty="0" smtClean="0"/>
              <a:t>7. Новая </a:t>
            </a:r>
            <a:r>
              <a:rPr lang="ru-RU" sz="2200" dirty="0"/>
              <a:t>методика по СОУТ Приказ Минтруда России от 21.11.2023 N 817н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761" y="1577546"/>
            <a:ext cx="10795687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Приказ Минтруда России от 21.11.2023 N 817н «Об 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заполнению» </a:t>
            </a:r>
            <a:r>
              <a:rPr lang="ru-RU" sz="2800" dirty="0">
                <a:solidFill>
                  <a:srgbClr val="00B050"/>
                </a:solidFill>
              </a:rPr>
              <a:t>(вступает в силу с 1 сентября 2024 г. и действует до 1 сентября 2030 г.)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66735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19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482516" y="6304002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76" y="1301578"/>
            <a:ext cx="10775092" cy="4565822"/>
          </a:xfrm>
        </p:spPr>
        <p:txBody>
          <a:bodyPr>
            <a:normAutofit fontScale="40000" lnSpcReduction="20000"/>
          </a:bodyPr>
          <a:lstStyle/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altLang="ru-RU" sz="5500" dirty="0">
                <a:hlinkClick r:id="rId2" action="ppaction://hlinksldjump"/>
                <a:hlinkMouseOver r:id="" action="ppaction://hlinkshowjump?jump=nextslide"/>
              </a:rPr>
              <a:t>Нормативные документы</a:t>
            </a:r>
            <a:r>
              <a:rPr lang="ru-RU" altLang="ru-RU" sz="5500" dirty="0" smtClean="0"/>
              <a:t>;</a:t>
            </a:r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altLang="ru-RU" sz="5500" dirty="0" smtClean="0">
                <a:hlinkClick r:id="rId3" action="ppaction://hlinksldjump"/>
              </a:rPr>
              <a:t>Нормы по тяжести трудового процесса женщин и мужчин (Приказ 33н)</a:t>
            </a:r>
            <a:r>
              <a:rPr lang="ru-RU" altLang="ru-RU" sz="5500" dirty="0" smtClean="0"/>
              <a:t>;</a:t>
            </a:r>
            <a:endParaRPr lang="ru-RU" altLang="ru-RU" sz="5500" dirty="0"/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arabicPeriod"/>
            </a:pPr>
            <a:r>
              <a:rPr lang="ru-RU" sz="5500" dirty="0">
                <a:hlinkClick r:id="rId4" action="ppaction://hlinksldjump"/>
              </a:rPr>
              <a:t>Приказ Минтруда России от 18.07.2019 N </a:t>
            </a:r>
            <a:r>
              <a:rPr lang="ru-RU" sz="5500" dirty="0" smtClean="0">
                <a:hlinkClick r:id="rId4" action="ppaction://hlinksldjump"/>
              </a:rPr>
              <a:t>512н (вступил </a:t>
            </a:r>
            <a:r>
              <a:rPr lang="ru-RU" sz="5500" dirty="0">
                <a:hlinkClick r:id="rId4" action="ppaction://hlinksldjump"/>
              </a:rPr>
              <a:t>в силу с 1 </a:t>
            </a:r>
            <a:r>
              <a:rPr lang="ru-RU" sz="5500" dirty="0" smtClean="0">
                <a:hlinkClick r:id="rId4" action="ppaction://hlinksldjump"/>
              </a:rPr>
              <a:t>января 2021 </a:t>
            </a:r>
            <a:r>
              <a:rPr lang="ru-RU" sz="5500" dirty="0">
                <a:hlinkClick r:id="rId4" action="ppaction://hlinksldjump"/>
              </a:rPr>
              <a:t>года и действует до 1 марта 2028 </a:t>
            </a:r>
            <a:r>
              <a:rPr lang="ru-RU" sz="5500" dirty="0" smtClean="0">
                <a:hlinkClick r:id="rId4" action="ppaction://hlinksldjump"/>
              </a:rPr>
              <a:t>года)</a:t>
            </a:r>
            <a:r>
              <a:rPr lang="ru-RU" sz="5500" dirty="0" smtClean="0"/>
              <a:t>;</a:t>
            </a:r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arabicPeriod"/>
            </a:pPr>
            <a:r>
              <a:rPr lang="ru-RU" sz="5500" dirty="0" smtClean="0">
                <a:hlinkClick r:id="rId5" action="ppaction://hlinksldjump"/>
              </a:rPr>
              <a:t>Карта СОУТ</a:t>
            </a:r>
            <a:r>
              <a:rPr lang="ru-RU" sz="5500" dirty="0" smtClean="0"/>
              <a:t>;</a:t>
            </a:r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arabicPeriod"/>
            </a:pPr>
            <a:r>
              <a:rPr lang="ru-RU" sz="5500" dirty="0" smtClean="0">
                <a:hlinkClick r:id="rId6" action="ppaction://hlinksldjump"/>
              </a:rPr>
              <a:t>Изменения в </a:t>
            </a:r>
            <a:r>
              <a:rPr lang="ru-RU" sz="6000" dirty="0" smtClean="0">
                <a:hlinkClick r:id="rId6" action="ppaction://hlinksldjump"/>
              </a:rPr>
              <a:t>Федеральном законе </a:t>
            </a:r>
            <a:r>
              <a:rPr lang="ru-RU" sz="6000" dirty="0">
                <a:hlinkClick r:id="rId6" action="ppaction://hlinksldjump"/>
              </a:rPr>
              <a:t>от 28.12.2013 № </a:t>
            </a:r>
            <a:r>
              <a:rPr lang="ru-RU" sz="6000" dirty="0" smtClean="0">
                <a:hlinkClick r:id="rId6" action="ppaction://hlinksldjump"/>
              </a:rPr>
              <a:t>426-ФЗ</a:t>
            </a:r>
            <a:r>
              <a:rPr lang="ru-RU" sz="6000" dirty="0" smtClean="0"/>
              <a:t>; </a:t>
            </a:r>
            <a:endParaRPr lang="ru-RU" sz="5500" dirty="0" smtClean="0"/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5500" dirty="0" smtClean="0">
                <a:hlinkClick r:id="rId7" action="ppaction://hlinksldjump"/>
              </a:rPr>
              <a:t>Федеральная государственная информационная система учета результатов специальной оценки условий труда (далее – СОУТ)</a:t>
            </a:r>
            <a:r>
              <a:rPr lang="ru-RU" sz="5500" dirty="0" smtClean="0"/>
              <a:t>;</a:t>
            </a:r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arabicPeriod"/>
            </a:pPr>
            <a:r>
              <a:rPr lang="ru-RU" sz="6000" u="sng" dirty="0" smtClean="0">
                <a:hlinkClick r:id="rId8" action="ppaction://hlinksldjump"/>
              </a:rPr>
              <a:t>Новая </a:t>
            </a:r>
            <a:r>
              <a:rPr lang="ru-RU" sz="6000" u="sng" dirty="0">
                <a:hlinkClick r:id="rId8" action="ppaction://hlinksldjump"/>
              </a:rPr>
              <a:t>методика по </a:t>
            </a:r>
            <a:r>
              <a:rPr lang="ru-RU" sz="6000" u="sng" dirty="0" smtClean="0">
                <a:hlinkClick r:id="rId8" action="ppaction://hlinksldjump"/>
              </a:rPr>
              <a:t>СОУТ </a:t>
            </a:r>
            <a:r>
              <a:rPr lang="ru-RU" sz="6000" u="sng" dirty="0">
                <a:hlinkClick r:id="rId8" action="ppaction://hlinksldjump"/>
              </a:rPr>
              <a:t>Приказ Минтруда России от 21.11.2023 N </a:t>
            </a:r>
            <a:r>
              <a:rPr lang="ru-RU" sz="6000" u="sng" dirty="0" smtClean="0">
                <a:hlinkClick r:id="rId8" action="ppaction://hlinksldjump"/>
              </a:rPr>
              <a:t>817н</a:t>
            </a:r>
            <a:r>
              <a:rPr lang="ru-RU" sz="6000" dirty="0" smtClean="0"/>
              <a:t>;</a:t>
            </a:r>
            <a:endParaRPr lang="ru-RU" sz="6000" dirty="0"/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AutoNum type="arabicPeriod"/>
            </a:pPr>
            <a:r>
              <a:rPr lang="ru-RU" sz="5600" dirty="0" smtClean="0">
                <a:hlinkClick r:id="rId9" action="ppaction://hlinksldjump"/>
              </a:rPr>
              <a:t>Виды оказываемых услуг (СОУТ, ПК, СУОТ ОПР)</a:t>
            </a:r>
            <a:r>
              <a:rPr lang="ru-RU" sz="5600" dirty="0" smtClean="0">
                <a:hlinkClick r:id="rId10" action="ppaction://hlinksldjump"/>
              </a:rPr>
              <a:t>;</a:t>
            </a:r>
            <a:endParaRPr lang="ru-RU" sz="5600" dirty="0" smtClean="0"/>
          </a:p>
          <a:p>
            <a:pPr marL="457200" indent="-45720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5600" dirty="0" smtClean="0">
                <a:hlinkClick r:id="rId11" action="ppaction://hlinksldjump"/>
              </a:rPr>
              <a:t>Контакты</a:t>
            </a:r>
            <a:r>
              <a:rPr lang="ru-RU" sz="5600" dirty="0" smtClean="0"/>
              <a:t>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66735" y="636785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9E36E713-7C54-48A2-8D92-A9B5B69B44C4}" type="slidenum">
              <a:rPr lang="ru-RU" smtClean="0"/>
              <a:pPr algn="ctr"/>
              <a:t>2</a:t>
            </a:fld>
            <a:r>
              <a:rPr lang="ru-RU" dirty="0" smtClean="0"/>
              <a:t> из 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610" y="452240"/>
            <a:ext cx="9971105" cy="363307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7</a:t>
            </a:r>
            <a:r>
              <a:rPr lang="ru-RU" sz="2200" dirty="0"/>
              <a:t>. Новая методика по СОУТ Приказ Минтруда России от 21.11.2023 N </a:t>
            </a:r>
            <a:r>
              <a:rPr lang="ru-RU" sz="2200" dirty="0" smtClean="0"/>
              <a:t>817н. </a:t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II</a:t>
            </a:r>
            <a:r>
              <a:rPr lang="ru-RU" sz="2200" dirty="0">
                <a:solidFill>
                  <a:schemeClr val="tx1"/>
                </a:solidFill>
              </a:rPr>
              <a:t>. Идентификация потенциально вредных и (или) опасных производственных </a:t>
            </a:r>
            <a:r>
              <a:rPr lang="ru-RU" sz="2400" dirty="0">
                <a:solidFill>
                  <a:schemeClr val="tx1"/>
                </a:solidFill>
              </a:rPr>
              <a:t>факторов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828004"/>
              </p:ext>
            </p:extLst>
          </p:nvPr>
        </p:nvGraphicFramePr>
        <p:xfrm>
          <a:off x="222421" y="1132703"/>
          <a:ext cx="11722444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 21 ноября 2023 года N 817н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(вступает в силу с 1 сентября 2024 г. и действует до 1 сентября 2030 г.)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 24 января 2014 года N 33н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(утратит</a:t>
                      </a:r>
                      <a:r>
                        <a:rPr lang="ru-RU" sz="1400" b="0" i="0" kern="12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силу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с 1 сентября 2024 г.) </a:t>
                      </a:r>
                      <a:endParaRPr lang="ru-RU" sz="1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effectLst/>
                        </a:rPr>
                        <a:t>7. Выявление на рабочем месте факторов производственной среды и трудового процесса, источников вредных и (или) опасных факторов осуществляется путем изучения представляемых работодателем: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4. Выявление на рабочем месте факторов производственной среды и трудового процесса, источников вредных и (или) опасных факторов осуществляется путем изучения представляемых работодателем: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технической (эксплуатационной) документации на производственное оборудование (машины, механизмы, инструменты и приспособления), используемое работником на рабочем месте;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технической (эксплуатационной) документации на производственное оборудование (машины, механизмы, инструменты и приспособления), используемое работником на рабочем месте;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технологической документации, характеристик технологического процесса;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технологической документации, характеристик технологического процесса;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должностной инструкции и иных документов, регламентирующих обязанности работника;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должностной инструкции и иных документов, регламентирующих обязанности работника;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проектов строительства и (или) реконструкции производственных объектов (зданий, сооружений, производственных помещений), 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если на рабочих местах ведутся работы по строительству и (или) реконструкции производственных объектов;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проектов строительства и (или) реконструкции производственных объектов (зданий, сооружений, производственных помещений);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характеристик применяемых в производстве материалов и сырья (в том числе установленных по результатам токсикологической, санитарно-гигиенической и медико-биологической оценок);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характеристик применяемых в производстве материалов и сырья (в том числе установленных по результатам токсикологической, санитарно-гигиенической и медико-биологической оценок);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деклараций о соответствии и (или) сертификатов соответствия производственного оборудования, машин, механизмов, инструментов и приспособлений, технологических процессов, веществ, материалов, сырья установленным требованиям;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деклараций о соответствии и (или) сертификатов соответствия производственного оборудования, машин, механизмов, инструментов и приспособлений, технологических процессов, веществ, материалов, сырья установленным требованиям;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результатов ранее проводившихся на данном рабочем месте исследований (испытаний) и измерений вредных и (или) опасных факторов;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результатов ранее проводившихся на данном рабочем месте исследований (испытаний) и измерений вредных и (или) опасных факторов;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предложений работников по осуществлению на их рабочих местах идентификации потенциально вредных и (или) опасных производственных факторов (при наличии таких предложений);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предложений работников по осуществлению на их рабочих местах идентификации потенциально вредных и (или) опасных производственных факторов (при наличии таких предложений);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результатов, полученных при осуществлении организованного на рабочих местах производственного контроля за условиями труда;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результатов, полученных при осуществлении организованного в установленном порядке на рабочих местах производственного контроля за условиями труда (при наличии);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4932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effectLst/>
                        </a:rPr>
                        <a:t>результатов, полученных при осуществлении федерального государственного санитарно-эпидемиологического надзора 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(акт проверки, предписание, акт о случае профессионального заболевания).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Указанные в настоящем пункте документация и материалы представляются работодателем при их наличии.</a:t>
                      </a:r>
                      <a:endParaRPr lang="ru-RU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effectLst/>
                        </a:rPr>
                        <a:t>результатов, полученных при осуществлении федерального государственного санитарно-эпидемиологического надзора.</a:t>
                      </a:r>
                    </a:p>
                    <a:p>
                      <a:endParaRPr lang="ru-RU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Указанные в настоящем пункте документация и материалы предоставляются работодателем при их наличии.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21428" y="6488668"/>
            <a:ext cx="271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20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1688035" y="6409111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97" y="518985"/>
            <a:ext cx="9971105" cy="494270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7. Новая методика по СОУТ Приказ Минтруда России от 21.11.2023 N </a:t>
            </a:r>
            <a:r>
              <a:rPr lang="ru-RU" sz="2200" dirty="0" smtClean="0"/>
              <a:t>817н. 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64610"/>
              </p:ext>
            </p:extLst>
          </p:nvPr>
        </p:nvGraphicFramePr>
        <p:xfrm>
          <a:off x="222421" y="1585784"/>
          <a:ext cx="11722444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1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 21 ноября 2023 года N 817н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(вступает в силу с 1 сентября 2024 г. и действует до 1 сентября 2030 г.)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 24 января 2014 года N 33н</a:t>
                      </a:r>
                    </a:p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(утратит</a:t>
                      </a:r>
                      <a:r>
                        <a:rPr lang="ru-RU" sz="1800" b="0" i="0" kern="12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силу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с 1 сентября 2024 г.) </a:t>
                      </a:r>
                      <a:endParaRPr lang="ru-RU" sz="18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Определения </a:t>
                      </a:r>
                      <a:r>
                        <a:rPr lang="ru-RU" sz="1400" b="1" dirty="0" smtClean="0"/>
                        <a:t>вредных и (или) опасных производственных факторов, подлежащих исследованиям (испытаниям) и измерениям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 РМ с вредными условиями труда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Определения </a:t>
                      </a:r>
                      <a:r>
                        <a:rPr lang="ru-RU" sz="1400" b="1" dirty="0" smtClean="0"/>
                        <a:t>вредных и (или) опасных производственных факторов, подлежащих исследованиям (испытаниям) и измерениям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 РМ с вредными условиями труда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изучение документов, характеризующих технологический процесс, используемые на рабочем месте производственное оборудование, материалы и сырье, а также регламентирующих обязанности работника, занятого на рабочем месте;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изучение документов, характеризующих технологический процесс, используемые на рабочем месте производственное оборудование, материалы и сырье, а также регламентирующих обязанности работника, занятого на рабочем месте;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обследование рабочего места;</a:t>
                      </a:r>
                      <a:endParaRPr lang="ru-RU" sz="14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обследование рабочего места;</a:t>
                      </a:r>
                      <a:endParaRPr lang="ru-RU" sz="1400" kern="1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ознакомление с работами, фактически выполняемыми работником на рабочем месте;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ознакомление с работами, фактически выполняемыми работником на рабочем месте;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изучение предложений работников по осуществлению на их рабочих местах идентификации потенциально вредных и (или) опасных производственных факторов (при их наличии);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иные мероприятия, предусмотренные процедурой осуществления идентификации в соответствии с пунктами 5 и 7 настоящей Методики.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иные мероприятия, предусмотренные процедурой осуществления идентификации, согласно настоящей Методике.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6735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21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482516" y="634313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6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97" y="518985"/>
            <a:ext cx="9971105" cy="494270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7. Новая методика по СОУТ </a:t>
            </a:r>
            <a:r>
              <a:rPr lang="ru-RU" sz="2200" dirty="0" smtClean="0"/>
              <a:t>(Приказ </a:t>
            </a:r>
            <a:r>
              <a:rPr lang="ru-RU" sz="2200" dirty="0"/>
              <a:t>Минтруда России от 21.11.2023 N </a:t>
            </a:r>
            <a:r>
              <a:rPr lang="ru-RU" sz="2200" dirty="0" smtClean="0"/>
              <a:t>817н) 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102769"/>
              </p:ext>
            </p:extLst>
          </p:nvPr>
        </p:nvGraphicFramePr>
        <p:xfrm>
          <a:off x="247134" y="1198604"/>
          <a:ext cx="11722444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4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 21 ноября 2023 года N 817н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(вступает в силу с 1 сентября 2024 г. и действует до 1 сентября 2030 г.)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от 24 января 2014 года N 33н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(утратит</a:t>
                      </a:r>
                      <a:r>
                        <a:rPr lang="ru-RU" sz="1400" b="0" i="0" kern="1200" baseline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силу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с 1 сентября 2024 г.) </a:t>
                      </a:r>
                      <a:endParaRPr lang="ru-RU" sz="1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37. Отнесение условий труда к классу (подклассу) условий труда при воздействии биологического фактора (работы с патогенными микроорганизмами) осуществляется независимо от концентрации патогенных микроорганизмов и без проведения исследований (испытаний) и измерений в отношении: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Отнесение условий труда к классу (подклассу) условий труда при воздействии биологического фактора (работы с патогенными микроорганизмами) осуществляется независимо от концентрации патогенных микроорганизмов и без проведения исследований (испытаний) и измерений в отношении: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рабочих мест организаций, осуществляющих деятельность в области использования возбудителей инфекционных заболеваний человека и животных и (или) в замкнутых системах генно-инженерно-модифицированных организмов III и IV степеней потенциальной опасности при наличии соответствующих разрешительных документов (лицензии) на право осуществления такой деятельности;</a:t>
                      </a:r>
                      <a:endParaRPr lang="ru-RU" sz="11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рабочих мест организаций, осуществляющих деятельность в области использования возбудителей инфекционных заболеваний человека и животных и (или) в замкнутых системах генно-инженерно-модифицированных организмов III и IV степеней потенциальной опасности при наличии соответствующих разрешительных документов (лицензии) на право осуществления такой деятельности;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рабочих мест организаций, осуществляющих деятельность в области использования в замкнутых системах генно-инженерно-модифицированных организмов II степени потенциальной опасности;</a:t>
                      </a:r>
                      <a:endParaRPr lang="ru-RU" sz="11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рабочих мест организаций, осуществляющих деятельность в области использования в замкнутых системах генно-инженерно-модифицированных организмов II степени потенциальной опасности;</a:t>
                      </a:r>
                      <a:endParaRPr lang="ru-RU" sz="1100" kern="1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рабочих мест медицинских и иных работников, непосредственно осуществляющих медицинскую деятельность;</a:t>
                      </a:r>
                      <a:endParaRPr lang="ru-RU" sz="11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рабочих мест медицинских и иных работников, непосредственно осуществляющих медицинскую деятельность;</a:t>
                      </a:r>
                      <a:endParaRPr lang="ru-RU" sz="1100" kern="120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рабочих мест работников, непосредственно осуществляющих ветеринарную деятельность, государственный ветеринарный надзор и (или) проводящих ветеринарно-санитарную экспертизу.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рабочих мест работников, непосредственно осуществляющих ветеринарную деятельность, государственный ветеринарный надзор и (или) проводящих ветеринарно-санитарную экспертизу.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Отнесение условий труда к классу (подклассу) условий труда при воздействии биологического фактора (работы с патогенными микроорганизмами) на рабочих местах работников, непосредственно осуществляющих работы по обслуживанию и ремонту относящихся к жилищно-коммунальному хозяйству канализационных сооружений и сетей, в том числе производственного оборудования на этих объектах, осуществляется без проведения исследований (испытаний) и измерений на основе результатов проведения производственного контроля условий труда по биологическому фактору на рассматриваемых рабочих местах.</a:t>
                      </a:r>
                      <a:endParaRPr lang="ru-RU" sz="1100" b="1" kern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Отнесение условий труда к классу (подклассу) условий труда при воздействии биологического фактора осуществляется в соответствии с приложением N 9 к настоящей Методике.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1978" y="6456404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22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02835" y="638972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897" y="402812"/>
            <a:ext cx="10020532" cy="62268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7. </a:t>
            </a:r>
            <a:r>
              <a:rPr lang="ru-RU" sz="3100" b="1" dirty="0"/>
              <a:t>Виды оказываемых </a:t>
            </a:r>
            <a:r>
              <a:rPr lang="ru-RU" sz="3100" b="1" dirty="0" smtClean="0"/>
              <a:t>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96" y="1309816"/>
            <a:ext cx="5181600" cy="4557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Специальная оценка условий труда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(далее-СОУТ)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25979" y="1309816"/>
            <a:ext cx="5181600" cy="45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ru-RU" sz="2400" dirty="0" smtClean="0"/>
              <a:t>Производственный контроль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ru-RU" sz="2400" dirty="0" smtClean="0"/>
              <a:t>(далее-ПК)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3108" t="5405" r="22162" b="26366"/>
          <a:stretch/>
        </p:blipFill>
        <p:spPr>
          <a:xfrm>
            <a:off x="5758039" y="2214489"/>
            <a:ext cx="5952048" cy="40646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34662" t="14093" r="33987" b="29153"/>
          <a:stretch/>
        </p:blipFill>
        <p:spPr>
          <a:xfrm>
            <a:off x="719266" y="2214489"/>
            <a:ext cx="4011828" cy="412864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66735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2C2A47B5-CF1A-43EA-A7D8-486D434458CE}" type="slidenum">
              <a:rPr lang="ru-RU" smtClean="0"/>
              <a:pPr algn="ctr"/>
              <a:t>23</a:t>
            </a:fld>
            <a:r>
              <a:rPr lang="ru-RU" dirty="0"/>
              <a:t> 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11391900" y="634313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414" y="479854"/>
            <a:ext cx="9601200" cy="521557"/>
          </a:xfrm>
        </p:spPr>
        <p:txBody>
          <a:bodyPr>
            <a:normAutofit/>
          </a:bodyPr>
          <a:lstStyle/>
          <a:p>
            <a:r>
              <a:rPr lang="ru-RU" sz="2800" b="1" dirty="0"/>
              <a:t>7. Виды оказываемых услуг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926757" y="1347788"/>
            <a:ext cx="4724400" cy="670482"/>
          </a:xfrm>
        </p:spPr>
        <p:txBody>
          <a:bodyPr/>
          <a:lstStyle/>
          <a:p>
            <a:pPr algn="ctr"/>
            <a:r>
              <a:rPr lang="ru-RU" sz="2400" dirty="0" smtClean="0"/>
              <a:t>Система управления охраной труда (далее-СУОТ)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4474982"/>
              </p:ext>
            </p:extLst>
          </p:nvPr>
        </p:nvGraphicFramePr>
        <p:xfrm>
          <a:off x="613390" y="2171700"/>
          <a:ext cx="4757351" cy="403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525014" y="1389107"/>
            <a:ext cx="4443984" cy="629163"/>
          </a:xfrm>
        </p:spPr>
        <p:txBody>
          <a:bodyPr/>
          <a:lstStyle/>
          <a:p>
            <a:pPr algn="ctr"/>
            <a:r>
              <a:rPr lang="ru-RU" sz="2400" dirty="0" smtClean="0"/>
              <a:t>Оценка профессиональных рисков (далее-ОПР)</a:t>
            </a:r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9341788"/>
              </p:ext>
            </p:extLst>
          </p:nvPr>
        </p:nvGraphicFramePr>
        <p:xfrm>
          <a:off x="6624638" y="2171700"/>
          <a:ext cx="4443412" cy="390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09071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194F9DB5-5FDA-4FCC-ABFA-F31A11830717}" type="slidenum">
              <a:rPr lang="ru-RU" smtClean="0"/>
              <a:pPr algn="ctr"/>
              <a:t>24</a:t>
            </a:fld>
            <a:r>
              <a:rPr lang="ru-RU" dirty="0"/>
              <a:t> 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8" name="Управляющая кнопка: домой 7">
            <a:hlinkClick r:id="rId12" action="ppaction://hlinksldjump" highlightClick="1"/>
          </p:cNvPr>
          <p:cNvSpPr/>
          <p:nvPr/>
        </p:nvSpPr>
        <p:spPr>
          <a:xfrm>
            <a:off x="11344275" y="6343136"/>
            <a:ext cx="61912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414" y="352425"/>
            <a:ext cx="9601200" cy="5905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Контакты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1762125"/>
            <a:ext cx="9239250" cy="4105275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ТПП Чувашской Республики</a:t>
            </a:r>
          </a:p>
          <a:p>
            <a:r>
              <a:rPr lang="ru-RU" dirty="0" smtClean="0"/>
              <a:t>г</a:t>
            </a:r>
            <a:r>
              <a:rPr lang="ru-RU" dirty="0"/>
              <a:t>. Чебоксары, пр. И. Яковлева, 4/2, </a:t>
            </a:r>
            <a:r>
              <a:rPr lang="ru-RU" dirty="0" err="1"/>
              <a:t>каб</a:t>
            </a:r>
            <a:r>
              <a:rPr lang="ru-RU" dirty="0"/>
              <a:t>. 206, 208 (ост. Газопровод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тел</a:t>
            </a:r>
            <a:r>
              <a:rPr lang="ru-RU" dirty="0"/>
              <a:t>./факс: </a:t>
            </a:r>
            <a:r>
              <a:rPr lang="ru-RU" dirty="0" smtClean="0"/>
              <a:t>8(8352)70-91-97; </a:t>
            </a:r>
          </a:p>
          <a:p>
            <a:r>
              <a:rPr lang="en-US" dirty="0" smtClean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>
                <a:hlinkClick r:id="rId2"/>
              </a:rPr>
              <a:t>lab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tpp</a:t>
            </a:r>
            <a:r>
              <a:rPr lang="ru-RU" u="sng" dirty="0">
                <a:hlinkClick r:id="rId2"/>
              </a:rPr>
              <a:t>@</a:t>
            </a:r>
            <a:r>
              <a:rPr lang="en-US" u="sng" dirty="0">
                <a:hlinkClick r:id="rId2"/>
              </a:rPr>
              <a:t>mail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/>
              <a:t>;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://www.tppchr.ru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6735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DB1FA30F-F21F-46D6-8BEF-07E5D9A9C6BF}" type="slidenum">
              <a:rPr lang="ru-RU" smtClean="0"/>
              <a:pPr algn="ctr"/>
              <a:t>25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1325614" y="6343136"/>
            <a:ext cx="61912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038" y="402812"/>
            <a:ext cx="9946391" cy="62268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50400" y="6373455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C3691AB1-FC12-406B-B6A0-1C80B420862E}" type="slidenum">
              <a:rPr lang="ru-RU" smtClean="0"/>
              <a:pPr algn="ctr"/>
              <a:t>26</a:t>
            </a:fld>
            <a:r>
              <a:rPr lang="ru-RU" dirty="0" smtClean="0"/>
              <a:t>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515725" y="634313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989" y="402812"/>
            <a:ext cx="9913440" cy="622683"/>
          </a:xfrm>
        </p:spPr>
        <p:txBody>
          <a:bodyPr>
            <a:noAutofit/>
          </a:bodyPr>
          <a:lstStyle/>
          <a:p>
            <a:r>
              <a:rPr lang="ru-RU" altLang="ru-RU" sz="2800" b="1" dirty="0" smtClean="0"/>
              <a:t>1. </a:t>
            </a:r>
            <a:r>
              <a:rPr lang="ru-RU" altLang="ru-RU" sz="2800" b="1" dirty="0"/>
              <a:t>Нормативные документы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6" y="1393324"/>
            <a:ext cx="11391899" cy="458198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«Трудовой кодекс Российской Федерации» от 30.12.2001 №197-ФЗ;</a:t>
            </a:r>
            <a:endParaRPr lang="ru-RU" sz="2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Федеральный </a:t>
            </a:r>
            <a:r>
              <a:rPr lang="ru-RU" sz="2400" dirty="0"/>
              <a:t>закон от 28.12.2013 </a:t>
            </a:r>
            <a:r>
              <a:rPr lang="ru-RU" sz="2400" dirty="0" smtClean="0"/>
              <a:t>№ 426-ФЗ «О </a:t>
            </a:r>
            <a:r>
              <a:rPr lang="ru-RU" sz="2400" dirty="0"/>
              <a:t>специальной оценке условий </a:t>
            </a:r>
            <a:r>
              <a:rPr lang="ru-RU" sz="2400" dirty="0" smtClean="0"/>
              <a:t>труда»;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Приказ Минтруда России от 24.01.2014 N </a:t>
            </a:r>
            <a:r>
              <a:rPr lang="ru-RU" sz="2400" dirty="0" smtClean="0"/>
              <a:t>33н</a:t>
            </a:r>
            <a:r>
              <a:rPr lang="ru-RU" sz="2400" dirty="0"/>
              <a:t> </a:t>
            </a:r>
            <a:r>
              <a:rPr lang="ru-RU" sz="2400" dirty="0" smtClean="0"/>
              <a:t>«Об </a:t>
            </a:r>
            <a:r>
              <a:rPr lang="ru-RU" sz="2400" dirty="0"/>
              <a:t>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</a:t>
            </a:r>
            <a:r>
              <a:rPr lang="ru-RU" sz="2400" dirty="0" smtClean="0"/>
              <a:t>заполнению»;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Приказ Минтруда России от 18.07.2019 N 512н «Об утверждении перечня производств, работ и должностей с вредными и (или) опасными условиями труда, на которых ограничивается применение труда женщин»;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Приказ </a:t>
            </a:r>
            <a:r>
              <a:rPr lang="ru-RU" sz="2400" dirty="0"/>
              <a:t>Минтруда России от 21.11.2023 N </a:t>
            </a:r>
            <a:r>
              <a:rPr lang="ru-RU" sz="2400" dirty="0" smtClean="0"/>
              <a:t>817н «</a:t>
            </a:r>
            <a:r>
              <a:rPr lang="ru-RU" sz="2400" dirty="0"/>
              <a:t>Об 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</a:t>
            </a:r>
            <a:r>
              <a:rPr lang="ru-RU" sz="2400" dirty="0" smtClean="0"/>
              <a:t>заполнению» </a:t>
            </a:r>
            <a:r>
              <a:rPr lang="ru-RU" sz="2400" dirty="0" smtClean="0">
                <a:solidFill>
                  <a:srgbClr val="00B050"/>
                </a:solidFill>
              </a:rPr>
              <a:t>(</a:t>
            </a:r>
            <a:r>
              <a:rPr lang="ru-RU" sz="2400" dirty="0">
                <a:solidFill>
                  <a:srgbClr val="00B050"/>
                </a:solidFill>
              </a:rPr>
              <a:t>вступает в силу с 1 сентября 2024 г. и действует до 1 сентября 2030 г</a:t>
            </a:r>
            <a:r>
              <a:rPr lang="ru-RU" sz="2400" dirty="0" smtClean="0">
                <a:solidFill>
                  <a:srgbClr val="00B050"/>
                </a:solidFill>
              </a:rPr>
              <a:t>.)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6735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A695BC26-D625-4A1A-B06D-C0811EBD4B01}" type="slidenum">
              <a:rPr lang="ru-RU" smtClean="0"/>
              <a:pPr algn="ctr"/>
              <a:t>3</a:t>
            </a:fld>
            <a:r>
              <a:rPr lang="ru-RU" dirty="0"/>
              <a:t> 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391900" y="634313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163" y="402812"/>
            <a:ext cx="9993266" cy="622683"/>
          </a:xfrm>
        </p:spPr>
        <p:txBody>
          <a:bodyPr>
            <a:noAutofit/>
          </a:bodyPr>
          <a:lstStyle/>
          <a:p>
            <a:r>
              <a:rPr lang="ru-RU" sz="2400" dirty="0" smtClean="0"/>
              <a:t>2. </a:t>
            </a:r>
            <a:r>
              <a:rPr lang="ru-RU" altLang="ru-RU" sz="2400" dirty="0"/>
              <a:t>Нормы по тяжести трудового процесса женщин и мужчин </a:t>
            </a:r>
            <a:r>
              <a:rPr lang="ru-RU" altLang="ru-RU" sz="2400" dirty="0" smtClean="0"/>
              <a:t>(</a:t>
            </a:r>
            <a:r>
              <a:rPr lang="ru-RU" sz="2400" i="1" dirty="0"/>
              <a:t>Приказ Минтруда России от 24.01.2014 N </a:t>
            </a:r>
            <a:r>
              <a:rPr lang="ru-RU" sz="2400" i="1" dirty="0" smtClean="0"/>
              <a:t>33н</a:t>
            </a:r>
            <a:r>
              <a:rPr lang="ru-RU" altLang="ru-RU" sz="2400" dirty="0" smtClean="0"/>
              <a:t>);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30967"/>
              </p:ext>
            </p:extLst>
          </p:nvPr>
        </p:nvGraphicFramePr>
        <p:xfrm>
          <a:off x="542924" y="1506543"/>
          <a:ext cx="11240505" cy="52184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0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Показатели тяжести трудового процесса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ПДУ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(для женщин)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ПДУ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(для мужчин)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1.Физическая динамическая  нагрузка за рабочий день (смену)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1.1. Региональная нагрузка  при перемещении груза на расстояние до 1 м, </a:t>
                      </a:r>
                      <a:r>
                        <a:rPr lang="ru-RU" sz="1600" dirty="0" err="1">
                          <a:effectLst/>
                        </a:rPr>
                        <a:t>кг∙м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3000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5000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1.2. Общая нагрузка при перемещении груза на расстояние от 1 до 5 м, </a:t>
                      </a:r>
                      <a:r>
                        <a:rPr lang="ru-RU" sz="1600" dirty="0" err="1">
                          <a:effectLst/>
                        </a:rPr>
                        <a:t>кг∙м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15000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25000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1.3. Общая нагрузка при перемещении груза на расстояние более 5 м, </a:t>
                      </a:r>
                      <a:r>
                        <a:rPr lang="ru-RU" sz="1600" dirty="0" err="1">
                          <a:effectLst/>
                        </a:rPr>
                        <a:t>кг∙м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28000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46000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1.4. Суммарная физическая динамическая  нагрузка, кг∙м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3000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5000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Масса поднимаемого и перемещаемого груза вручную, кг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2.1. Подъем и перемещение (разовое) тяжести при чередовании с другой работой (до2-х раз в час)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2.2. Подъем и перемещение тяжести постоянно в течение рабочего дня (смены) (более 2 раз в час)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2.3. Суммарная масса грузов, перемещаемых в течение каждого часа смены, в том числе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435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2.3.1. С рабочей поверхности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350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870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2.3.2. С пола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435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 Стереотипные рабочие движения, количество за рабочий день (смену), единиц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3.1. При локальной нагрузке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40000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40000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3.2. При региональной нагрузке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20000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5546" y="6458278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4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482516" y="6488668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5" y="326612"/>
            <a:ext cx="10040354" cy="622683"/>
          </a:xfrm>
        </p:spPr>
        <p:txBody>
          <a:bodyPr>
            <a:noAutofit/>
          </a:bodyPr>
          <a:lstStyle/>
          <a:p>
            <a:r>
              <a:rPr lang="ru-RU" sz="2400" dirty="0"/>
              <a:t>2. Нормы по тяжести трудового процесса женщин и мужчин (Приказ Минтруда России от 24.01.2014 N 33н);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42060"/>
              </p:ext>
            </p:extLst>
          </p:nvPr>
        </p:nvGraphicFramePr>
        <p:xfrm>
          <a:off x="259493" y="1355382"/>
          <a:ext cx="11745330" cy="51536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32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Показатели тяжести трудового процесса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ПДУ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(для женщин)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ПДУ</a:t>
                      </a:r>
                      <a:br>
                        <a:rPr lang="ru-RU" sz="1500" b="1" dirty="0">
                          <a:effectLst/>
                        </a:rPr>
                      </a:br>
                      <a:r>
                        <a:rPr lang="ru-RU" sz="1500" b="1" dirty="0">
                          <a:effectLst/>
                        </a:rPr>
                        <a:t>(для мужчин)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 Статическая нагрузка - величина статической нагрузки за рабочий день (смену) при удержании груза, приложении усилий, </a:t>
                      </a:r>
                      <a:r>
                        <a:rPr lang="ru-RU" sz="1500" dirty="0" err="1">
                          <a:effectLst/>
                        </a:rPr>
                        <a:t>кгс·с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4.1. Одной рукой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22000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36000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4.2. Двумя руками: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42000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70000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4.3. С участием мышц корпуса и ног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60000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100000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4.4. Суммарная статическая нагрузка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22000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36000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 Рабочая поза (рабочее положение тела работника в течение рабочего дня (смены)), % смены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5.1. Свободная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5.2. Стоя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 60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60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5.3. Неудобная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 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5.4. Фиксированная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 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5.5. Вынужденная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5.6. Поза «сидя» без перерывов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менее 60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менее 60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6. Наклоны корпуса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Наклоны корпуса тела работника более 30º, количество за рабочий день (смену)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 100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100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7. Перемещения работника в пространстве, обусловленные технологическим процессом, км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7.1. По горизонтали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 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7.2. По вертикали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2.5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 2.5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7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7.3. Суммарное перемещение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-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0" marR="203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5546" y="6458278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5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482516" y="6488668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715" y="500389"/>
            <a:ext cx="9601200" cy="622683"/>
          </a:xfrm>
        </p:spPr>
        <p:txBody>
          <a:bodyPr>
            <a:no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. </a:t>
            </a:r>
            <a:r>
              <a:rPr lang="ru-RU" sz="2800" dirty="0">
                <a:hlinkClick r:id="rId2" action="ppaction://hlinksldjump"/>
              </a:rPr>
              <a:t>Приказ Минтруда России от 18.07.2019 N 512н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400703"/>
              </p:ext>
            </p:extLst>
          </p:nvPr>
        </p:nvGraphicFramePr>
        <p:xfrm>
          <a:off x="390588" y="1952367"/>
          <a:ext cx="11196638" cy="3012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9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6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Постановление Правительства РФ от 25.02.2000 N 162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перечня тяжелых работ и работ с вредными или опасными условиями труда, при выполнении которых запрещается применение труда женщин»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</a:rPr>
                        <a:t>утратило силу с 01.01.2021 на основании постановления Правительства Российской Федерации от 04.08.2020 N 1181)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Приказ Минтруда России от 18.07.2019 N 512н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перечня производств, работ и должностей с вредными и (или) опасными условиями труда, на которых ограничивается применение труда женщин»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(вступил в силу с 1 января 2021 года и действует до 1 марта 2028 года)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3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видов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видов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42021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</a:t>
            </a:r>
            <a:fld id="{3DA5E044-15D1-4D75-A201-D0F6EB8462D2}" type="slidenum">
              <a:rPr lang="ru-RU" smtClean="0"/>
              <a:pPr algn="ctr"/>
              <a:t>6</a:t>
            </a:fld>
            <a:r>
              <a:rPr lang="ru-RU" dirty="0"/>
              <a:t> 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391900" y="634313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ru-RU" dirty="0"/>
              <a:t>Карта СОУТ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30" t="15570" r="16527" b="8209"/>
          <a:stretch/>
        </p:blipFill>
        <p:spPr>
          <a:xfrm>
            <a:off x="807310" y="1359434"/>
            <a:ext cx="10387912" cy="5278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4929" y="6453115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7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482516" y="6347800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Карта СОУТ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62897"/>
            <a:ext cx="9601200" cy="41045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Строка 050.</a:t>
            </a:r>
            <a:r>
              <a:rPr lang="ru-RU" sz="2400" dirty="0"/>
              <a:t> Рекомендации по улучшению условий труда, по режимам труда и отдыха, по подбору работников: </a:t>
            </a:r>
            <a:r>
              <a:rPr lang="ru-RU" sz="2400" u="sng" dirty="0"/>
              <a:t>  </a:t>
            </a:r>
            <a:r>
              <a:rPr lang="ru-RU" sz="2400" i="1" u="sng" dirty="0"/>
              <a:t>1. Рекомендации по подбору работников: </a:t>
            </a:r>
            <a:r>
              <a:rPr lang="ru-RU" sz="2400" i="1" u="sng" dirty="0">
                <a:solidFill>
                  <a:srgbClr val="FF0000"/>
                </a:solidFill>
              </a:rPr>
              <a:t>возможность применения труда женщин - нет (Приказ Минтруда России от 18 июля 2019 г. N 512н, п.100)</a:t>
            </a:r>
            <a:r>
              <a:rPr lang="ru-RU" sz="2400" i="1" u="sng" dirty="0"/>
              <a:t>; возможность применения труда лиц до 18 лет - нет (ТК РФ, статья 265); возможность применения труда инвалидов - да (при условии создания необходимых условий труда в соответствии с индивидуальной программой реабилитации инвалида согласно ФЗ 181 от 24.11.1995 г. "О социальной защите инвалидов в Российской Федерации", ст. 23);	   </a:t>
            </a:r>
            <a:br>
              <a:rPr lang="ru-RU" sz="2400" i="1" u="sng" dirty="0"/>
            </a:br>
            <a:r>
              <a:rPr lang="ru-RU" sz="2400" i="1" u="sng" dirty="0"/>
              <a:t> 2. Рекомендуемые режимы труда и отдыха: в соответствии с графиком работы организации.</a:t>
            </a:r>
            <a:r>
              <a:rPr lang="ru-RU" sz="2400" u="sng" dirty="0"/>
              <a:t>   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2021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8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502835" y="6343136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2" y="402812"/>
            <a:ext cx="9980387" cy="622683"/>
          </a:xfrm>
        </p:spPr>
        <p:txBody>
          <a:bodyPr>
            <a:noAutofit/>
          </a:bodyPr>
          <a:lstStyle/>
          <a:p>
            <a:r>
              <a:rPr lang="ru-RU" sz="2400" dirty="0" smtClean="0"/>
              <a:t>5</a:t>
            </a:r>
            <a:r>
              <a:rPr lang="ru-RU" sz="2400" dirty="0"/>
              <a:t>. Изменения в Федеральном законе от 28.12.2013 № 426-ФЗ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1416676"/>
            <a:ext cx="10315977" cy="44507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Часть 3 статьи 18 ФЗ </a:t>
            </a:r>
            <a:r>
              <a:rPr lang="ru-RU" dirty="0"/>
              <a:t>от 28.12.2013 № 426-ФЗ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3. Организация, проводящая специальную оценку условий труда, в течение десяти рабочих дней со дня утверждения отчета о ее проведении передает в информационную систему учета в форме электронного документа, подписанного усиленной квалифицированной электронной подписью, сведения, предусмотренные </a:t>
            </a:r>
            <a:r>
              <a:rPr lang="ru-RU" u="sng" dirty="0">
                <a:hlinkClick r:id="rId2" tooltip="’’О специальной оценке условий труда (с изменениями на 24 июля 2023 года) (редакция, действующая с 1 сентября 2023 года)’’&#10;Федеральный закон от 28.12.2013 N 426-ФЗ&#10;Статус: Действующая редакция документа (действ. c 01.09.2023)"/>
              </a:rPr>
              <a:t>частью 2 настоящей статьи</a:t>
            </a:r>
            <a:r>
              <a:rPr lang="ru-RU" dirty="0"/>
              <a:t>. Указанная организация в течение трех рабочих дней со дня внесения в информационную систему учета сведений обязана уведомить работодателя об этом на бумажном носителе заказным почтовым отправлением с уведомлением о вручении либо в форме электронного документа, подписанного усиленной квалифицированной электронной подписью, с приложением копий подтверждающих документов, </a:t>
            </a:r>
            <a:r>
              <a:rPr lang="ru-RU" dirty="0">
                <a:solidFill>
                  <a:srgbClr val="FF0000"/>
                </a:solidFill>
              </a:rPr>
              <a:t>а также направить работодателю в форме электронного документа переданные в информационную систему учета сведения, предусмотренные </a:t>
            </a:r>
            <a:r>
              <a:rPr lang="ru-RU" u="sng" dirty="0">
                <a:solidFill>
                  <a:srgbClr val="FF0000"/>
                </a:solidFill>
                <a:hlinkClick r:id="rId2" tooltip="’’О специальной оценке условий труда (с изменениями на 24 июля 2023 года) (редакция, действующая с 1 сентября 2023 года)’’&#10;Федеральный закон от 28.12.2013 N 426-ФЗ&#10;Статус: Действующая редакция документа (действ. c 01.09.2023)"/>
              </a:rPr>
              <a:t>частью 2 настоящей статьи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/>
              <a:t>(Часть в редакции, введенной в действие с 1 января 2020 года </a:t>
            </a:r>
            <a:r>
              <a:rPr lang="ru-RU" u="sng" dirty="0">
                <a:hlinkClick r:id="rId3" tooltip="’’О внесении изменений в Федеральный закон ’’О специальной оценке условий труда’’&#10;Федеральный закон от 27.12.2019 N 451-ФЗ&#10;Статус: Действующий документ (действ. c 01.01.2020)"/>
              </a:rPr>
              <a:t>Федеральным законом от 27 декабря 2019 года N 451-ФЗ</a:t>
            </a:r>
            <a:r>
              <a:rPr lang="ru-RU" dirty="0"/>
              <a:t>; в редакции, введенной в действие с 1 сентября 2023 года </a:t>
            </a:r>
            <a:r>
              <a:rPr lang="ru-RU" u="sng" dirty="0">
                <a:hlinkClick r:id="rId4" tooltip="’’О внесении изменений в Федеральный закон ’’О специальной оценке условий труда’’&#10;Федеральный закон от 24.07.2023 N 381-ФЗ&#10;Статус: Действующий документ (действ. c 04.08.2023)"/>
              </a:rPr>
              <a:t>Федеральным законом от 24 июля 2023 года N 381-ФЗ</a:t>
            </a:r>
            <a:r>
              <a:rPr lang="ru-RU" dirty="0"/>
              <a:t>. - См. </a:t>
            </a:r>
            <a:r>
              <a:rPr lang="ru-RU" u="sng" dirty="0">
                <a:hlinkClick r:id="rId5" tooltip="’’О специальной оценке условий труда (с изменениями на 24 июля 2023 года)’’&#10;Федеральный закон от 28.12.2013 N 426-ФЗ&#10; Редакция от 24.07.2023 (период действия с ...&#10;Статус: Недействующая редакция документа (действ. c 01.01.2014 по 31.08.2023)"/>
              </a:rPr>
              <a:t>предыдущую редакцию</a:t>
            </a:r>
            <a:r>
              <a:rPr lang="ru-RU" dirty="0"/>
              <a:t>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3784" t="11892" r="60608" b="83183"/>
          <a:stretch/>
        </p:blipFill>
        <p:spPr>
          <a:xfrm>
            <a:off x="2602666" y="5544102"/>
            <a:ext cx="5977066" cy="6465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67924" y="6343136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Слайд 9 </a:t>
            </a:r>
            <a:r>
              <a:rPr lang="ru-RU" dirty="0"/>
              <a:t>из </a:t>
            </a: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11541471" y="6257169"/>
            <a:ext cx="447675" cy="369332"/>
          </a:xfrm>
          <a:prstGeom prst="actionButtonHom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1981</TotalTime>
  <Words>2337</Words>
  <Application>Microsoft Office PowerPoint</Application>
  <PresentationFormat>Широкоэкранный</PresentationFormat>
  <Paragraphs>269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Franklin Gothic Book</vt:lpstr>
      <vt:lpstr>Times New Roman</vt:lpstr>
      <vt:lpstr>Crop</vt:lpstr>
      <vt:lpstr>Докладчик: Начальник ИЛЦ             Гурьева Ю.В.</vt:lpstr>
      <vt:lpstr>Содержание</vt:lpstr>
      <vt:lpstr>1. Нормативные документы</vt:lpstr>
      <vt:lpstr>2. Нормы по тяжести трудового процесса женщин и мужчин (Приказ Минтруда России от 24.01.2014 N 33н);</vt:lpstr>
      <vt:lpstr>2. Нормы по тяжести трудового процесса женщин и мужчин (Приказ Минтруда России от 24.01.2014 N 33н);</vt:lpstr>
      <vt:lpstr>3. Приказ Минтруда России от 18.07.2019 N 512н</vt:lpstr>
      <vt:lpstr>4. Карта СОУТ</vt:lpstr>
      <vt:lpstr>4. Карта СОУТ</vt:lpstr>
      <vt:lpstr>5. Изменения в Федеральном законе от 28.12.2013 № 426-ФЗ</vt:lpstr>
      <vt:lpstr>5. Изменения в Федеральном законе от 28.12.2013 № 426-ФЗ</vt:lpstr>
      <vt:lpstr>5. Изменения в Федеральном законе от 28.12.2013 № 426-ФЗ</vt:lpstr>
      <vt:lpstr>5. Изменения в Федеральном законе от 28.12.2013 № 426-ФЗ</vt:lpstr>
      <vt:lpstr>5. Изменения в Федеральном законе от 28.12.2013 № 426-ФЗ</vt:lpstr>
      <vt:lpstr>5. Изменения в Федеральном законе от 28.12.2013 № 426-ФЗ</vt:lpstr>
      <vt:lpstr>5. Изменения в Федеральном законе от 28.12.2013 № 426-ФЗ</vt:lpstr>
      <vt:lpstr>5. Изменения в Федеральном законе от 28.12.2013 № 426-ФЗ</vt:lpstr>
      <vt:lpstr>6. Федеральная государственная информационная система учета результатов СОУТ  </vt:lpstr>
      <vt:lpstr>6. Федеральная государственная информационная система учета результатов СОУТ</vt:lpstr>
      <vt:lpstr>7. Новая методика по СОУТ Приказ Минтруда России от 21.11.2023 N 817н</vt:lpstr>
      <vt:lpstr>7. Новая методика по СОУТ Приказ Минтруда России от 21.11.2023 N 817н.  II. Идентификация потенциально вредных и (или) опасных производственных факторов  </vt:lpstr>
      <vt:lpstr>7. Новая методика по СОУТ Приказ Минтруда России от 21.11.2023 N 817н. </vt:lpstr>
      <vt:lpstr>7. Новая методика по СОУТ (Приказ Минтруда России от 21.11.2023 N 817н) </vt:lpstr>
      <vt:lpstr>7. Виды оказываемых услуг </vt:lpstr>
      <vt:lpstr>7. Виды оказываемых услуг</vt:lpstr>
      <vt:lpstr>8. Контакты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Конференц-зал</cp:lastModifiedBy>
  <cp:revision>261</cp:revision>
  <dcterms:created xsi:type="dcterms:W3CDTF">2023-01-24T12:15:21Z</dcterms:created>
  <dcterms:modified xsi:type="dcterms:W3CDTF">2024-04-17T10:19:33Z</dcterms:modified>
</cp:coreProperties>
</file>